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86" r:id="rId2"/>
    <p:sldId id="259" r:id="rId3"/>
    <p:sldId id="263" r:id="rId4"/>
    <p:sldId id="296" r:id="rId5"/>
    <p:sldId id="295" r:id="rId6"/>
    <p:sldId id="262" r:id="rId7"/>
    <p:sldId id="297" r:id="rId8"/>
    <p:sldId id="293" r:id="rId9"/>
    <p:sldId id="290" r:id="rId10"/>
    <p:sldId id="287" r:id="rId11"/>
    <p:sldId id="291" r:id="rId12"/>
    <p:sldId id="289" r:id="rId13"/>
    <p:sldId id="279" r:id="rId14"/>
    <p:sldId id="294" r:id="rId15"/>
    <p:sldId id="280" r:id="rId16"/>
    <p:sldId id="292" r:id="rId17"/>
    <p:sldId id="298" r:id="rId18"/>
    <p:sldId id="299" r:id="rId19"/>
    <p:sldId id="300" r:id="rId20"/>
    <p:sldId id="283" r:id="rId21"/>
    <p:sldId id="270" r:id="rId22"/>
    <p:sldId id="301" r:id="rId23"/>
    <p:sldId id="278" r:id="rId24"/>
    <p:sldId id="302" r:id="rId25"/>
    <p:sldId id="30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994" autoAdjust="0"/>
  </p:normalViewPr>
  <p:slideViewPr>
    <p:cSldViewPr>
      <p:cViewPr>
        <p:scale>
          <a:sx n="118" d="100"/>
          <a:sy n="118" d="100"/>
        </p:scale>
        <p:origin x="-14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93809-23F5-4DC2-8714-DCFE3319E120}" type="datetimeFigureOut">
              <a:rPr lang="fr-FR" smtClean="0"/>
              <a:pPr/>
              <a:t>24/08/2018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9FBCF-A917-42C5-8FFA-4B934C341D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69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37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 2014, la quantité de recyclables collectés a connu une hausse de 2% comparativement à 2013, et globalement une hausse de 20% depuis 2012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861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-13% de baisse</a:t>
            </a:r>
            <a:r>
              <a:rPr lang="fr-FR" baseline="0" dirty="0" smtClean="0"/>
              <a:t> des OM depuis 2012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7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+20MFcp de dépenses supplémentaires par rapport à 2014 alors que les recettes de fonctionnement</a:t>
            </a:r>
            <a:r>
              <a:rPr lang="fr-FR" baseline="0" dirty="0" smtClean="0"/>
              <a:t> sont restées stables</a:t>
            </a:r>
            <a:endParaRPr lang="fr-FR" dirty="0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0CC6C6-4CCC-4076-AC53-9AEB5975FE0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009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0CC6C6-4CCC-4076-AC53-9AEB5975FE0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83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A partir d’avril 2014 : Intégration des agents</a:t>
            </a:r>
            <a:r>
              <a:rPr lang="fr-FR" baseline="0" dirty="0" smtClean="0"/>
              <a:t> de la SEP à Fenua Ma</a:t>
            </a:r>
            <a:endParaRPr lang="fr-FR" dirty="0" smtClean="0"/>
          </a:p>
          <a:p>
            <a:pPr>
              <a:spcBef>
                <a:spcPct val="0"/>
              </a:spcBef>
            </a:pPr>
            <a:r>
              <a:rPr lang="fr-FR" dirty="0" smtClean="0"/>
              <a:t>En 2015 :</a:t>
            </a:r>
            <a:r>
              <a:rPr lang="fr-FR" baseline="0" dirty="0" smtClean="0"/>
              <a:t> frais d’administration gral de 11,2 Millions</a:t>
            </a:r>
            <a:endParaRPr lang="fr-FR" dirty="0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27B11B-7452-4C83-BD07-75D16538307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249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REOM</a:t>
            </a:r>
            <a:r>
              <a:rPr lang="fr-FR" baseline="0" dirty="0" smtClean="0"/>
              <a:t> d’équilibre de 61 500 Fcp/an tout usager confondu et en prenant en compte la subvention du Pays sur le coût du traitement</a:t>
            </a:r>
          </a:p>
          <a:p>
            <a:pPr>
              <a:spcBef>
                <a:spcPct val="0"/>
              </a:spcBef>
            </a:pPr>
            <a:r>
              <a:rPr lang="fr-FR" baseline="0" dirty="0" smtClean="0"/>
              <a:t>Soit environ 50 400 Fcp/an pour les UD</a:t>
            </a:r>
          </a:p>
          <a:p>
            <a:pPr>
              <a:spcBef>
                <a:spcPct val="0"/>
              </a:spcBef>
            </a:pPr>
            <a:r>
              <a:rPr lang="fr-FR" baseline="0" dirty="0" smtClean="0"/>
              <a:t>Sans la subvention du Pays REOM d’équilibre 69 500 Fcp/an/tout usager confondu en 2014</a:t>
            </a:r>
            <a:endParaRPr lang="fr-FR" dirty="0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0CC6C6-4CCC-4076-AC53-9AEB5975FE0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130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>
                <a:latin typeface="Century Schoolbook" pitchFamily="18" charset="0"/>
              </a:rPr>
              <a:t>Facturation 2013 autour de 64,9 </a:t>
            </a:r>
            <a:r>
              <a:rPr lang="fr-FR" dirty="0" err="1" smtClean="0">
                <a:latin typeface="Century Schoolbook" pitchFamily="18" charset="0"/>
              </a:rPr>
              <a:t>Mfcp</a:t>
            </a:r>
            <a:r>
              <a:rPr lang="fr-FR" dirty="0" smtClean="0">
                <a:latin typeface="Century Schoolbook" pitchFamily="18" charset="0"/>
              </a:rPr>
              <a:t>/an contre 64,1 </a:t>
            </a:r>
            <a:r>
              <a:rPr lang="fr-FR" dirty="0" err="1" smtClean="0">
                <a:latin typeface="Century Schoolbook" pitchFamily="18" charset="0"/>
              </a:rPr>
              <a:t>Mfcp</a:t>
            </a:r>
            <a:r>
              <a:rPr lang="fr-FR" dirty="0" smtClean="0">
                <a:latin typeface="Century Schoolbook" pitchFamily="18" charset="0"/>
              </a:rPr>
              <a:t> en 2012 et encaissement entre 40 et 44 </a:t>
            </a:r>
            <a:r>
              <a:rPr lang="fr-FR" dirty="0" err="1" smtClean="0">
                <a:latin typeface="Century Schoolbook" pitchFamily="18" charset="0"/>
              </a:rPr>
              <a:t>Mfcp</a:t>
            </a:r>
            <a:endParaRPr lang="fr-FR" dirty="0" smtClean="0">
              <a:latin typeface="Century Schoolbook" pitchFamily="18" charset="0"/>
            </a:endParaRPr>
          </a:p>
          <a:p>
            <a:pPr>
              <a:spcBef>
                <a:spcPct val="0"/>
              </a:spcBef>
            </a:pPr>
            <a:r>
              <a:rPr lang="fr-FR" dirty="0" smtClean="0">
                <a:latin typeface="Century Schoolbook" pitchFamily="18" charset="0"/>
              </a:rPr>
              <a:t>89%</a:t>
            </a:r>
            <a:r>
              <a:rPr lang="fr-FR" baseline="0" dirty="0" smtClean="0">
                <a:latin typeface="Century Schoolbook" pitchFamily="18" charset="0"/>
              </a:rPr>
              <a:t> de la facturation provient des UD</a:t>
            </a:r>
          </a:p>
          <a:p>
            <a:pPr>
              <a:spcBef>
                <a:spcPct val="0"/>
              </a:spcBef>
            </a:pPr>
            <a:r>
              <a:rPr lang="fr-FR" baseline="0" dirty="0" smtClean="0">
                <a:latin typeface="Century Schoolbook" pitchFamily="18" charset="0"/>
              </a:rPr>
              <a:t>Dont 3,8 Millions hors role qui n’ont pas été recouvrés en 2014 sur environ 6,5 millions facturés (359 qui n’ont pas de BP)</a:t>
            </a:r>
          </a:p>
          <a:p>
            <a:pPr>
              <a:spcBef>
                <a:spcPct val="0"/>
              </a:spcBef>
            </a:pPr>
            <a:r>
              <a:rPr lang="fr-FR" baseline="0" dirty="0" smtClean="0">
                <a:latin typeface="Century Schoolbook" pitchFamily="18" charset="0"/>
              </a:rPr>
              <a:t>3,6 millions 2013</a:t>
            </a:r>
            <a:endParaRPr lang="fr-FR" dirty="0" smtClean="0">
              <a:latin typeface="Century Schoolbook" pitchFamily="18" charset="0"/>
            </a:endParaRPr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2DCA42-E94C-408A-A20E-463353AA654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83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>
                <a:latin typeface="Century Schoolbook" pitchFamily="18" charset="0"/>
              </a:rPr>
              <a:t>Facturation 2013 autour de 64,9 </a:t>
            </a:r>
            <a:r>
              <a:rPr lang="fr-FR" dirty="0" err="1" smtClean="0">
                <a:latin typeface="Century Schoolbook" pitchFamily="18" charset="0"/>
              </a:rPr>
              <a:t>Mfcp</a:t>
            </a:r>
            <a:r>
              <a:rPr lang="fr-FR" dirty="0" smtClean="0">
                <a:latin typeface="Century Schoolbook" pitchFamily="18" charset="0"/>
              </a:rPr>
              <a:t>/an contre 64,1 </a:t>
            </a:r>
            <a:r>
              <a:rPr lang="fr-FR" dirty="0" err="1" smtClean="0">
                <a:latin typeface="Century Schoolbook" pitchFamily="18" charset="0"/>
              </a:rPr>
              <a:t>Mfcp</a:t>
            </a:r>
            <a:r>
              <a:rPr lang="fr-FR" dirty="0" smtClean="0">
                <a:latin typeface="Century Schoolbook" pitchFamily="18" charset="0"/>
              </a:rPr>
              <a:t> en 2012 et encaissement entre 40 et 44 </a:t>
            </a:r>
            <a:r>
              <a:rPr lang="fr-FR" dirty="0" err="1" smtClean="0">
                <a:latin typeface="Century Schoolbook" pitchFamily="18" charset="0"/>
              </a:rPr>
              <a:t>Mfcp</a:t>
            </a:r>
            <a:endParaRPr lang="fr-FR" dirty="0" smtClean="0">
              <a:latin typeface="Century Schoolbook" pitchFamily="18" charset="0"/>
            </a:endParaRPr>
          </a:p>
          <a:p>
            <a:pPr>
              <a:spcBef>
                <a:spcPct val="0"/>
              </a:spcBef>
            </a:pPr>
            <a:r>
              <a:rPr lang="fr-FR" dirty="0" smtClean="0">
                <a:latin typeface="Century Schoolbook" pitchFamily="18" charset="0"/>
              </a:rPr>
              <a:t>89%</a:t>
            </a:r>
            <a:r>
              <a:rPr lang="fr-FR" baseline="0" dirty="0" smtClean="0">
                <a:latin typeface="Century Schoolbook" pitchFamily="18" charset="0"/>
              </a:rPr>
              <a:t> de la facturation provient des UD</a:t>
            </a:r>
          </a:p>
          <a:p>
            <a:pPr>
              <a:spcBef>
                <a:spcPct val="0"/>
              </a:spcBef>
            </a:pPr>
            <a:r>
              <a:rPr lang="fr-FR" baseline="0" dirty="0" smtClean="0">
                <a:latin typeface="Century Schoolbook" pitchFamily="18" charset="0"/>
              </a:rPr>
              <a:t>Dont 3,8 Millions hors role qui n’ont pas été recouvrés en 2014 sur environ 6,5 millions facturés (359 qui n’ont pas de BP)</a:t>
            </a:r>
          </a:p>
          <a:p>
            <a:pPr>
              <a:spcBef>
                <a:spcPct val="0"/>
              </a:spcBef>
            </a:pPr>
            <a:r>
              <a:rPr lang="fr-FR" baseline="0" dirty="0" smtClean="0">
                <a:latin typeface="Century Schoolbook" pitchFamily="18" charset="0"/>
              </a:rPr>
              <a:t>3,6 millions 2013</a:t>
            </a:r>
            <a:endParaRPr lang="fr-FR" dirty="0" smtClean="0">
              <a:latin typeface="Century Schoolbook" pitchFamily="18" charset="0"/>
            </a:endParaRPr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2DCA42-E94C-408A-A20E-463353AA654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858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>
                <a:latin typeface="Century Schoolbook" pitchFamily="18" charset="0"/>
              </a:rPr>
              <a:t>Facturation 2013 autour de 64,9 </a:t>
            </a:r>
            <a:r>
              <a:rPr lang="fr-FR" dirty="0" err="1" smtClean="0">
                <a:latin typeface="Century Schoolbook" pitchFamily="18" charset="0"/>
              </a:rPr>
              <a:t>Mfcp</a:t>
            </a:r>
            <a:r>
              <a:rPr lang="fr-FR" dirty="0" smtClean="0">
                <a:latin typeface="Century Schoolbook" pitchFamily="18" charset="0"/>
              </a:rPr>
              <a:t>/an contre 64,1 </a:t>
            </a:r>
            <a:r>
              <a:rPr lang="fr-FR" dirty="0" err="1" smtClean="0">
                <a:latin typeface="Century Schoolbook" pitchFamily="18" charset="0"/>
              </a:rPr>
              <a:t>Mfcp</a:t>
            </a:r>
            <a:r>
              <a:rPr lang="fr-FR" dirty="0" smtClean="0">
                <a:latin typeface="Century Schoolbook" pitchFamily="18" charset="0"/>
              </a:rPr>
              <a:t> en 2012 et encaissement entre 40 et 44 </a:t>
            </a:r>
            <a:r>
              <a:rPr lang="fr-FR" dirty="0" err="1" smtClean="0">
                <a:latin typeface="Century Schoolbook" pitchFamily="18" charset="0"/>
              </a:rPr>
              <a:t>Mfcp</a:t>
            </a:r>
            <a:endParaRPr lang="fr-FR" dirty="0" smtClean="0">
              <a:latin typeface="Century Schoolbook" pitchFamily="18" charset="0"/>
            </a:endParaRPr>
          </a:p>
          <a:p>
            <a:pPr>
              <a:spcBef>
                <a:spcPct val="0"/>
              </a:spcBef>
            </a:pPr>
            <a:r>
              <a:rPr lang="fr-FR" dirty="0" smtClean="0">
                <a:latin typeface="Century Schoolbook" pitchFamily="18" charset="0"/>
              </a:rPr>
              <a:t>89%</a:t>
            </a:r>
            <a:r>
              <a:rPr lang="fr-FR" baseline="0" dirty="0" smtClean="0">
                <a:latin typeface="Century Schoolbook" pitchFamily="18" charset="0"/>
              </a:rPr>
              <a:t> de la facturation provient des UD</a:t>
            </a:r>
          </a:p>
          <a:p>
            <a:pPr>
              <a:spcBef>
                <a:spcPct val="0"/>
              </a:spcBef>
            </a:pPr>
            <a:r>
              <a:rPr lang="fr-FR" baseline="0" dirty="0" smtClean="0">
                <a:latin typeface="Century Schoolbook" pitchFamily="18" charset="0"/>
              </a:rPr>
              <a:t>Dont 3,8 Millions hors role qui n’ont pas été recouvrés en 2014 sur environ 6,5 millions facturés (359 qui n’ont pas de BP)</a:t>
            </a:r>
          </a:p>
          <a:p>
            <a:pPr>
              <a:spcBef>
                <a:spcPct val="0"/>
              </a:spcBef>
            </a:pPr>
            <a:r>
              <a:rPr lang="fr-FR" baseline="0" dirty="0" smtClean="0">
                <a:latin typeface="Century Schoolbook" pitchFamily="18" charset="0"/>
              </a:rPr>
              <a:t>3,6 millions 2013</a:t>
            </a:r>
            <a:endParaRPr lang="fr-FR" dirty="0" smtClean="0">
              <a:latin typeface="Century Schoolbook" pitchFamily="18" charset="0"/>
            </a:endParaRPr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2DCA42-E94C-408A-A20E-463353AA654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650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2014 : 1 BOM de 10m3</a:t>
            </a:r>
          </a:p>
          <a:p>
            <a:r>
              <a:rPr lang="fr-FR" dirty="0" smtClean="0"/>
              <a:t>+ demande de financement pour 3 autres véhicules : 2 BOM (10 et</a:t>
            </a:r>
            <a:r>
              <a:rPr lang="fr-FR" baseline="0" dirty="0" smtClean="0"/>
              <a:t> 14 m3) + 1 camion à grappin </a:t>
            </a:r>
            <a:r>
              <a:rPr lang="fr-FR" baseline="0" dirty="0" smtClean="0">
                <a:sym typeface="Wingdings" pitchFamily="2" charset="2"/>
              </a:rPr>
              <a:t> diminution des charges de fonctionnement du service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65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0">
              <a:buSzPct val="120000"/>
              <a:buNone/>
            </a:pPr>
            <a:r>
              <a:rPr lang="fr-FR" dirty="0" smtClean="0">
                <a:latin typeface="Century Schoolbook" pitchFamily="18" charset="0"/>
              </a:rPr>
              <a:t>Conformément à l’arrêté n°667 DIPAC du 11 Mai 2011, le rapport annuel des déchets doit présenter :</a:t>
            </a:r>
          </a:p>
          <a:p>
            <a:pPr marL="342900" indent="-342900">
              <a:buSzPct val="120000"/>
              <a:buNone/>
            </a:pPr>
            <a:endParaRPr lang="fr-FR" dirty="0" smtClean="0">
              <a:latin typeface="Century Schoolbook" pitchFamily="18" charset="0"/>
            </a:endParaRPr>
          </a:p>
          <a:p>
            <a:pPr marL="342900" indent="-342900">
              <a:buSzPct val="120000"/>
              <a:buFontTx/>
              <a:buAutoNum type="alphaUcPeriod"/>
            </a:pPr>
            <a:r>
              <a:rPr lang="fr-FR" dirty="0" smtClean="0">
                <a:latin typeface="Century Schoolbook" pitchFamily="18" charset="0"/>
              </a:rPr>
              <a:t>Les indicateurs techniques :</a:t>
            </a:r>
          </a:p>
          <a:p>
            <a:pPr marL="781050" lvl="1" indent="-323850">
              <a:buClr>
                <a:srgbClr val="52839E"/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Century Schoolbook" pitchFamily="18" charset="0"/>
              </a:rPr>
              <a:t>La collecte et le traitement des déchets,</a:t>
            </a:r>
          </a:p>
          <a:p>
            <a:pPr marL="781050" lvl="1" indent="-323850">
              <a:buClr>
                <a:srgbClr val="52839E"/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Century Schoolbook" pitchFamily="18" charset="0"/>
              </a:rPr>
              <a:t>Le gisement collecté et traité et son évolution.</a:t>
            </a:r>
          </a:p>
          <a:p>
            <a:pPr marL="781050" lvl="1" indent="-323850">
              <a:buClr>
                <a:srgbClr val="52839E"/>
              </a:buClr>
              <a:buSzPct val="120000"/>
              <a:buFont typeface="Wingdings" pitchFamily="2" charset="2"/>
              <a:buNone/>
            </a:pPr>
            <a:endParaRPr lang="fr-FR" sz="2400" dirty="0" smtClean="0">
              <a:latin typeface="Century Schoolbook" pitchFamily="18" charset="0"/>
            </a:endParaRPr>
          </a:p>
          <a:p>
            <a:pPr marL="342900" indent="-342900">
              <a:buSzPct val="120000"/>
              <a:buFontTx/>
              <a:buAutoNum type="alphaUcPeriod" startAt="2"/>
            </a:pPr>
            <a:r>
              <a:rPr lang="fr-FR" dirty="0" smtClean="0">
                <a:latin typeface="Century Schoolbook" pitchFamily="18" charset="0"/>
              </a:rPr>
              <a:t>Les indicateurs financiers : </a:t>
            </a:r>
          </a:p>
          <a:p>
            <a:pPr marL="781050" lvl="1" indent="-323850">
              <a:buClr>
                <a:srgbClr val="52839E"/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Century Schoolbook" pitchFamily="18" charset="0"/>
              </a:rPr>
              <a:t>Les coûts du service.</a:t>
            </a:r>
          </a:p>
          <a:p>
            <a:pPr marL="781050" lvl="1" indent="-323850">
              <a:buClr>
                <a:srgbClr val="52839E"/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Century Schoolbook" pitchFamily="18" charset="0"/>
              </a:rPr>
              <a:t>Les modes de financements,</a:t>
            </a:r>
          </a:p>
          <a:p>
            <a:pPr marL="781050" lvl="1" indent="-323850">
              <a:buClr>
                <a:srgbClr val="52839E"/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Century Schoolbook" pitchFamily="18" charset="0"/>
              </a:rPr>
              <a:t>La facturation,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357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2014 : 1 BOM de 10m3</a:t>
            </a:r>
          </a:p>
          <a:p>
            <a:r>
              <a:rPr lang="fr-FR" dirty="0" smtClean="0"/>
              <a:t>+ demande de financement pour 3 autres véhicules : 2 BOM (10 et</a:t>
            </a:r>
            <a:r>
              <a:rPr lang="fr-FR" baseline="0" dirty="0" smtClean="0"/>
              <a:t> 14 m3) + 1 camion à grappin </a:t>
            </a:r>
            <a:r>
              <a:rPr lang="fr-FR" baseline="0" dirty="0" smtClean="0">
                <a:sym typeface="Wingdings" pitchFamily="2" charset="2"/>
              </a:rPr>
              <a:t> diminution des charges de fonctionnement du service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983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70C0"/>
              </a:buClr>
              <a:buFont typeface="Courier New" pitchFamily="49" charset="0"/>
              <a:buNone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445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70C0"/>
              </a:buClr>
              <a:buFont typeface="Courier New" pitchFamily="49" charset="0"/>
              <a:buNone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054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70C0"/>
              </a:buClr>
              <a:buFont typeface="Courier New" pitchFamily="49" charset="0"/>
              <a:buNone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64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2014, diminution globale des OM avec la poursuite de la tendance à la baisse sur les OMR et les Encombrants de catégorie 2 depuis 2012, ainsi qu’une amélioration de la collecte des recyclables et des Encombrants de catégorie 3.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30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2014, diminution globale des OM avec la poursuite de la tendance à la baisse sur les OMR et les Encombrants de catégorie 2 depuis 2012, ainsi qu’une amélioration de la collecte des recyclables et des Encombrants de catégorie 3.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67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2014, diminution globale des OM avec la poursuite de la tendance à la baisse sur les OMR et les Encombrants de catégorie 2 depuis 2012, ainsi qu’une amélioration de la collecte des recyclables et des Encombrants de catégorie 3.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3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 2014, la quantité de recyclables collectés a connu une hausse de 2% comparativement à 2013, et globalement une hausse de 20% depuis 2012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14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 2014, la quantité de recyclables collectés a connu une hausse de 2% comparativement à 2013, et globalement une hausse de 20% depuis 2012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129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 2014, la quantité de recyclables collectés a connu une hausse de 2% comparativement à 2013, et globalement une hausse de 20% depuis 2012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089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FBCF-A917-42C5-8FFA-4B934C341D8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14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8/24/2018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8/24/2018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8/24/2018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8/24/2018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8/24/2018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8/24/2018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8/24/2018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8/24/2018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8/24/2018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8/24/2018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8/24/2018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8/24/2018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4238836" y="3562846"/>
            <a:ext cx="3933564" cy="730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Rapport annuel </a:t>
            </a:r>
            <a:r>
              <a:rPr lang="fr-FR" sz="36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fr-FR" sz="36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75856" y="951443"/>
            <a:ext cx="5439613" cy="147002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Régie des déchets ménagers de la Communauté des Communes</a:t>
            </a:r>
            <a:r>
              <a:rPr kumimoji="0" lang="fr-FR" sz="3600" b="0" u="none" strike="noStrike" kern="1200" cap="none" spc="0" normalizeH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HAVA’I</a:t>
            </a:r>
            <a:endParaRPr kumimoji="0" lang="fr-FR" sz="3600" b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4293096"/>
            <a:ext cx="903649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5"/>
          <a:stretch/>
        </p:blipFill>
        <p:spPr bwMode="auto">
          <a:xfrm>
            <a:off x="103467" y="166861"/>
            <a:ext cx="3274805" cy="412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06398"/>
            <a:ext cx="11033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7" y="5373216"/>
            <a:ext cx="12382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 de texte 53"/>
          <p:cNvSpPr txBox="1"/>
          <p:nvPr/>
        </p:nvSpPr>
        <p:spPr>
          <a:xfrm rot="21379398">
            <a:off x="221543" y="930486"/>
            <a:ext cx="3152140" cy="5200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2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Encombrants</a:t>
            </a:r>
          </a:p>
          <a:p>
            <a:r>
              <a:rPr lang="fr-FR" dirty="0"/>
              <a:t> </a:t>
            </a:r>
          </a:p>
        </p:txBody>
      </p:sp>
      <p:pic>
        <p:nvPicPr>
          <p:cNvPr id="18" name="Image 1536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 bwMode="auto">
          <a:xfrm>
            <a:off x="3901440" y="548680"/>
            <a:ext cx="134112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1655"/>
            <a:ext cx="2689860" cy="86106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9512" y="1988840"/>
            <a:ext cx="878497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défaut de déchetterie, c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ollecte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encombrants réalisée selon des modalités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fréquences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 (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bi-mensuelle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annuelle).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459123" y="3244998"/>
            <a:ext cx="1931670" cy="558165"/>
            <a:chOff x="2177521" y="-1580560"/>
            <a:chExt cx="1933812" cy="558804"/>
          </a:xfrm>
        </p:grpSpPr>
        <p:sp>
          <p:nvSpPr>
            <p:cNvPr id="9" name="Parallélogramme 8"/>
            <p:cNvSpPr/>
            <p:nvPr/>
          </p:nvSpPr>
          <p:spPr>
            <a:xfrm rot="20831076">
              <a:off x="2177521" y="-1580560"/>
              <a:ext cx="1486100" cy="558804"/>
            </a:xfrm>
            <a:prstGeom prst="parallelogram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Zone de texte 15439"/>
            <p:cNvSpPr txBox="1"/>
            <p:nvPr/>
          </p:nvSpPr>
          <p:spPr>
            <a:xfrm>
              <a:off x="2421249" y="-1436817"/>
              <a:ext cx="1690084" cy="41457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fr-FR" sz="1800" b="1">
                  <a:solidFill>
                    <a:srgbClr val="1F4E79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1739t</a:t>
              </a:r>
              <a:r>
                <a:rPr lang="fr-FR" sz="1800" b="1" cap="all">
                  <a:solidFill>
                    <a:srgbClr val="1F4E79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5888" y="4565824"/>
            <a:ext cx="715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6699"/>
                </a:solidFill>
              </a:rPr>
              <a:t>+6m3 </a:t>
            </a:r>
            <a:r>
              <a:rPr lang="fr-FR" i="1" dirty="0"/>
              <a:t>de DEEE </a:t>
            </a:r>
            <a:r>
              <a:rPr lang="fr-FR" i="1" dirty="0" smtClean="0"/>
              <a:t>envoyé en </a:t>
            </a:r>
            <a:r>
              <a:rPr lang="fr-FR" i="1" dirty="0"/>
              <a:t>2017 à </a:t>
            </a:r>
            <a:r>
              <a:rPr lang="fr-FR" i="1" dirty="0" err="1"/>
              <a:t>Fenua</a:t>
            </a:r>
            <a:r>
              <a:rPr lang="fr-FR" i="1" dirty="0"/>
              <a:t> Ma pour un coût d’environ </a:t>
            </a:r>
            <a:r>
              <a:rPr lang="fr-FR" i="1" dirty="0">
                <a:solidFill>
                  <a:srgbClr val="006699"/>
                </a:solidFill>
              </a:rPr>
              <a:t>175 000 </a:t>
            </a:r>
            <a:r>
              <a:rPr lang="fr-FR" i="1" dirty="0" err="1">
                <a:solidFill>
                  <a:srgbClr val="006699"/>
                </a:solidFill>
              </a:rPr>
              <a:t>Fcp</a:t>
            </a:r>
            <a:r>
              <a:rPr lang="fr-FR" i="1" dirty="0">
                <a:solidFill>
                  <a:srgbClr val="006699"/>
                </a:solidFill>
              </a:rPr>
              <a:t> TTC.</a:t>
            </a:r>
          </a:p>
        </p:txBody>
      </p:sp>
      <p:pic>
        <p:nvPicPr>
          <p:cNvPr id="12" name="Imag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565824"/>
            <a:ext cx="560705" cy="542290"/>
          </a:xfrm>
          <a:prstGeom prst="rect">
            <a:avLst/>
          </a:prstGeom>
          <a:noFill/>
        </p:spPr>
      </p:pic>
      <p:pic>
        <p:nvPicPr>
          <p:cNvPr id="13" name="Imag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18" y="4575984"/>
            <a:ext cx="591185" cy="494030"/>
          </a:xfrm>
          <a:prstGeom prst="rect">
            <a:avLst/>
          </a:prstGeom>
          <a:noFill/>
        </p:spPr>
      </p:pic>
      <p:pic>
        <p:nvPicPr>
          <p:cNvPr id="14" name="Imag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13" y="4578524"/>
            <a:ext cx="609600" cy="524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95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 de texte 191"/>
          <p:cNvSpPr txBox="1"/>
          <p:nvPr/>
        </p:nvSpPr>
        <p:spPr>
          <a:xfrm rot="21379398">
            <a:off x="135504" y="732154"/>
            <a:ext cx="5785485" cy="5200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2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Ordures ménagères résiduelles</a:t>
            </a:r>
          </a:p>
          <a:p>
            <a:r>
              <a:rPr lang="fr-FR" dirty="0"/>
              <a:t> </a:t>
            </a:r>
          </a:p>
        </p:txBody>
      </p:sp>
      <p:pic>
        <p:nvPicPr>
          <p:cNvPr id="19" name="Image 1537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t="20058" r="13699" b="7402"/>
          <a:stretch/>
        </p:blipFill>
        <p:spPr bwMode="auto">
          <a:xfrm>
            <a:off x="6518961" y="513346"/>
            <a:ext cx="809784" cy="7554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5508104" y="2349711"/>
            <a:ext cx="3196590" cy="567055"/>
            <a:chOff x="422072" y="38797"/>
            <a:chExt cx="1835152" cy="567055"/>
          </a:xfrm>
        </p:grpSpPr>
        <p:sp>
          <p:nvSpPr>
            <p:cNvPr id="7" name="Parallélogramme 6"/>
            <p:cNvSpPr/>
            <p:nvPr/>
          </p:nvSpPr>
          <p:spPr>
            <a:xfrm rot="20831076">
              <a:off x="422072" y="38797"/>
              <a:ext cx="1661761" cy="567055"/>
            </a:xfrm>
            <a:prstGeom prst="parallelogram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" name="Zone de texte 9"/>
            <p:cNvSpPr txBox="1"/>
            <p:nvPr/>
          </p:nvSpPr>
          <p:spPr>
            <a:xfrm rot="20818911">
              <a:off x="575666" y="56889"/>
              <a:ext cx="1681558" cy="40990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1F4E79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5806T d’OM en 2017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e 224"/>
          <p:cNvGrpSpPr/>
          <p:nvPr/>
        </p:nvGrpSpPr>
        <p:grpSpPr>
          <a:xfrm>
            <a:off x="296177" y="1643147"/>
            <a:ext cx="5256584" cy="2419215"/>
            <a:chOff x="0" y="0"/>
            <a:chExt cx="4896088" cy="2086185"/>
          </a:xfrm>
        </p:grpSpPr>
        <p:sp>
          <p:nvSpPr>
            <p:cNvPr id="10" name="Arc 9"/>
            <p:cNvSpPr/>
            <p:nvPr/>
          </p:nvSpPr>
          <p:spPr>
            <a:xfrm rot="8139580">
              <a:off x="1562100" y="9525"/>
              <a:ext cx="1388442" cy="1223079"/>
            </a:xfrm>
            <a:prstGeom prst="arc">
              <a:avLst>
                <a:gd name="adj1" fmla="val 17236842"/>
                <a:gd name="adj2" fmla="val 3426314"/>
              </a:avLst>
            </a:prstGeom>
            <a:noFill/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Zone de texte 57"/>
            <p:cNvSpPr txBox="1"/>
            <p:nvPr/>
          </p:nvSpPr>
          <p:spPr>
            <a:xfrm rot="20257582">
              <a:off x="638175" y="161925"/>
              <a:ext cx="1567482" cy="5150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400">
                  <a:solidFill>
                    <a:srgbClr val="767171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OM résiduelles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2" name="Groupe 223"/>
            <p:cNvGrpSpPr/>
            <p:nvPr/>
          </p:nvGrpSpPr>
          <p:grpSpPr>
            <a:xfrm>
              <a:off x="0" y="0"/>
              <a:ext cx="4896088" cy="2086185"/>
              <a:chOff x="0" y="0"/>
              <a:chExt cx="4896088" cy="2086185"/>
            </a:xfrm>
          </p:grpSpPr>
          <p:sp>
            <p:nvSpPr>
              <p:cNvPr id="13" name="Zone de texte 58"/>
              <p:cNvSpPr txBox="1"/>
              <p:nvPr/>
            </p:nvSpPr>
            <p:spPr>
              <a:xfrm>
                <a:off x="2390775" y="1266825"/>
                <a:ext cx="1866094" cy="4079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1400" dirty="0">
                    <a:solidFill>
                      <a:srgbClr val="767171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Bacs </a:t>
                </a:r>
                <a:r>
                  <a:rPr lang="fr-FR" sz="1400" dirty="0" smtClean="0">
                    <a:solidFill>
                      <a:srgbClr val="767171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gris/poubelle</a:t>
                </a:r>
                <a:endParaRPr lang="fr-F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Zone de texte 60"/>
              <p:cNvSpPr txBox="1"/>
              <p:nvPr/>
            </p:nvSpPr>
            <p:spPr>
              <a:xfrm>
                <a:off x="0" y="1752600"/>
                <a:ext cx="4896088" cy="33358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1400" dirty="0" smtClean="0">
                    <a:solidFill>
                      <a:srgbClr val="595959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Collecte 1 </a:t>
                </a:r>
                <a:r>
                  <a:rPr lang="fr-FR" sz="1400" dirty="0">
                    <a:solidFill>
                      <a:srgbClr val="595959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à 3 fois par semaine pour les usagers domestiques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fr-FR" sz="1400" dirty="0" smtClean="0">
                    <a:solidFill>
                      <a:srgbClr val="595959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Collecte 2 </a:t>
                </a:r>
                <a:r>
                  <a:rPr lang="fr-FR" sz="1400" dirty="0">
                    <a:solidFill>
                      <a:srgbClr val="595959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à 6 fois par semaine pour les usagers non domestiques.</a:t>
                </a:r>
              </a:p>
            </p:txBody>
          </p:sp>
          <p:pic>
            <p:nvPicPr>
              <p:cNvPr id="15" name="Image 220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0825" y="0"/>
                <a:ext cx="940435" cy="1265555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 flipV="1">
                <a:off x="381000" y="1704975"/>
                <a:ext cx="3599180" cy="4571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pic>
        <p:nvPicPr>
          <p:cNvPr id="17" name="Imag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988"/>
            <a:ext cx="6728460" cy="2232660"/>
          </a:xfrm>
          <a:prstGeom prst="rect">
            <a:avLst/>
          </a:prstGeom>
          <a:noFill/>
        </p:spPr>
      </p:pic>
      <p:sp>
        <p:nvSpPr>
          <p:cNvPr id="18" name="ZoneTexte 5"/>
          <p:cNvSpPr txBox="1"/>
          <p:nvPr/>
        </p:nvSpPr>
        <p:spPr>
          <a:xfrm>
            <a:off x="6084168" y="4797152"/>
            <a:ext cx="313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fr-FR" sz="1600" i="1" dirty="0" smtClean="0">
                <a:solidFill>
                  <a:srgbClr val="006699"/>
                </a:solidFill>
                <a:sym typeface="Wingdings" pitchFamily="2" charset="2"/>
              </a:rPr>
              <a:t>Etudes en cours pour la mise </a:t>
            </a:r>
            <a:r>
              <a:rPr lang="fr-FR" sz="1600" i="1" dirty="0">
                <a:solidFill>
                  <a:srgbClr val="006699"/>
                </a:solidFill>
                <a:sym typeface="Wingdings" pitchFamily="2" charset="2"/>
              </a:rPr>
              <a:t>en place </a:t>
            </a:r>
            <a:r>
              <a:rPr lang="fr-FR" sz="1600" i="1" dirty="0" smtClean="0">
                <a:solidFill>
                  <a:srgbClr val="006699"/>
                </a:solidFill>
                <a:sym typeface="Wingdings" pitchFamily="2" charset="2"/>
              </a:rPr>
              <a:t>d’un </a:t>
            </a:r>
            <a:r>
              <a:rPr lang="fr-FR" sz="1600" i="1" dirty="0">
                <a:solidFill>
                  <a:srgbClr val="006699"/>
                </a:solidFill>
                <a:sym typeface="Wingdings" pitchFamily="2" charset="2"/>
              </a:rPr>
              <a:t>Centre d’Enfouissement Technique (CET) de classe II et III sur </a:t>
            </a:r>
            <a:r>
              <a:rPr lang="fr-FR" sz="1600" i="1" dirty="0" err="1">
                <a:solidFill>
                  <a:srgbClr val="006699"/>
                </a:solidFill>
                <a:sym typeface="Wingdings" pitchFamily="2" charset="2"/>
              </a:rPr>
              <a:t>Faaroa</a:t>
            </a:r>
            <a:r>
              <a:rPr lang="fr-FR" sz="1600" i="1" dirty="0">
                <a:solidFill>
                  <a:srgbClr val="006699"/>
                </a:solidFill>
                <a:sym typeface="Wingdings" pitchFamily="2" charset="2"/>
              </a:rPr>
              <a:t> associé </a:t>
            </a:r>
            <a:r>
              <a:rPr lang="fr-FR" sz="1600" i="1" dirty="0" smtClean="0">
                <a:solidFill>
                  <a:srgbClr val="006699"/>
                </a:solidFill>
                <a:sym typeface="Wingdings" pitchFamily="2" charset="2"/>
              </a:rPr>
              <a:t>à </a:t>
            </a:r>
            <a:r>
              <a:rPr lang="fr-FR" sz="1600" i="1" dirty="0">
                <a:solidFill>
                  <a:srgbClr val="006699"/>
                </a:solidFill>
                <a:sym typeface="Wingdings" pitchFamily="2" charset="2"/>
              </a:rPr>
              <a:t>une unité de traitement industrielle</a:t>
            </a:r>
            <a:r>
              <a:rPr lang="fr-FR" sz="1600" i="1" dirty="0" smtClean="0">
                <a:solidFill>
                  <a:srgbClr val="006699"/>
                </a:solidFill>
                <a:sym typeface="Wingdings" pitchFamily="2" charset="2"/>
              </a:rPr>
              <a:t>.</a:t>
            </a:r>
            <a:endParaRPr lang="fr-FR" sz="1600" i="1" dirty="0">
              <a:solidFill>
                <a:srgbClr val="006699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808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ZoneTexte 11"/>
          <p:cNvSpPr txBox="1">
            <a:spLocks noChangeArrowheads="1"/>
          </p:cNvSpPr>
          <p:nvPr/>
        </p:nvSpPr>
        <p:spPr bwMode="auto">
          <a:xfrm>
            <a:off x="2623551" y="1151842"/>
            <a:ext cx="65538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épenses et recettes de fonctionnement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4" y="587836"/>
            <a:ext cx="7520940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>
                <a:solidFill>
                  <a:srgbClr val="006699"/>
                </a:solidFill>
              </a:rPr>
              <a:t>Indicateurs </a:t>
            </a:r>
            <a:r>
              <a:rPr lang="fr-FR" dirty="0">
                <a:solidFill>
                  <a:srgbClr val="006699"/>
                </a:solidFill>
              </a:rPr>
              <a:t>financiers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" y="2235527"/>
            <a:ext cx="7098864" cy="3884118"/>
          </a:xfrm>
          <a:prstGeom prst="rect">
            <a:avLst/>
          </a:prstGeom>
        </p:spPr>
      </p:pic>
      <p:sp>
        <p:nvSpPr>
          <p:cNvPr id="13" name="Parallélogramme 109"/>
          <p:cNvSpPr/>
          <p:nvPr/>
        </p:nvSpPr>
        <p:spPr>
          <a:xfrm>
            <a:off x="2371725" y="2083406"/>
            <a:ext cx="6772275" cy="45085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677382" y="2265517"/>
            <a:ext cx="346033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i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*Source </a:t>
            </a:r>
            <a:r>
              <a:rPr lang="fr-FR" i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compte administratif corrigés du SPIC OM </a:t>
            </a:r>
            <a:r>
              <a:rPr lang="fr-FR" i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179512" y="6226681"/>
            <a:ext cx="89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6699"/>
                </a:solidFill>
                <a:sym typeface="Wingdings" pitchFamily="2" charset="2"/>
              </a:rPr>
              <a:t> Augmentation des dépenses entre 2016 </a:t>
            </a:r>
            <a:r>
              <a:rPr lang="fr-FR" sz="1600" i="1" dirty="0">
                <a:solidFill>
                  <a:srgbClr val="006699"/>
                </a:solidFill>
                <a:sym typeface="Wingdings" pitchFamily="2" charset="2"/>
              </a:rPr>
              <a:t>et </a:t>
            </a:r>
            <a:r>
              <a:rPr lang="fr-FR" sz="1600" i="1" dirty="0" smtClean="0">
                <a:solidFill>
                  <a:srgbClr val="006699"/>
                </a:solidFill>
                <a:sym typeface="Wingdings" pitchFamily="2" charset="2"/>
              </a:rPr>
              <a:t>2017 de l’ordre de </a:t>
            </a:r>
            <a:r>
              <a:rPr lang="fr-FR" sz="1600" i="1" dirty="0">
                <a:solidFill>
                  <a:srgbClr val="006699"/>
                </a:solidFill>
                <a:sym typeface="Wingdings" pitchFamily="2" charset="2"/>
              </a:rPr>
              <a:t>60% entre 2016 et 2017. </a:t>
            </a:r>
            <a:endParaRPr lang="fr-FR" sz="1600" i="1" dirty="0" smtClean="0">
              <a:solidFill>
                <a:srgbClr val="006699"/>
              </a:solidFill>
              <a:sym typeface="Wingdings" pitchFamily="2" charset="2"/>
            </a:endParaRPr>
          </a:p>
          <a:p>
            <a:r>
              <a:rPr lang="fr-FR" sz="1600" i="1" dirty="0" smtClean="0">
                <a:solidFill>
                  <a:srgbClr val="006699"/>
                </a:solidFill>
                <a:sym typeface="Wingdings" pitchFamily="2" charset="2"/>
              </a:rPr>
              <a:t> Les redevances n’équilibrent pas les coûts du service</a:t>
            </a:r>
          </a:p>
        </p:txBody>
      </p:sp>
    </p:spTree>
    <p:extLst>
      <p:ext uri="{BB962C8B-B14F-4D97-AF65-F5344CB8AC3E}">
        <p14:creationId xmlns:p14="http://schemas.microsoft.com/office/powerpoint/2010/main" val="37697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118"/>
          <p:cNvSpPr txBox="1"/>
          <p:nvPr/>
        </p:nvSpPr>
        <p:spPr>
          <a:xfrm flipH="1">
            <a:off x="4484995" y="5661248"/>
            <a:ext cx="4517510" cy="1008114"/>
          </a:xfrm>
          <a:prstGeom prst="snip2Diag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algn="l">
              <a:spcBef>
                <a:spcPts val="1200"/>
              </a:spcBef>
              <a:spcAft>
                <a:spcPts val="0"/>
              </a:spcAft>
            </a:pPr>
            <a:endParaRPr lang="fr-FR" sz="2200" dirty="0" smtClean="0">
              <a:ln>
                <a:noFill/>
              </a:ln>
              <a:solidFill>
                <a:srgbClr val="006699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1200"/>
              </a:spcBef>
            </a:pPr>
            <a:r>
              <a:rPr lang="fr-FR" sz="2200" dirty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194,4 </a:t>
            </a:r>
            <a:r>
              <a:rPr lang="fr-FR" sz="2200" dirty="0">
                <a:ln>
                  <a:noFill/>
                </a:ln>
                <a:solidFill>
                  <a:srgbClr val="006699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Millions Fcp </a:t>
            </a:r>
            <a:r>
              <a: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dépenses de fonctionnement </a:t>
            </a: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en 2017 dont 48% de charges de personnel.</a:t>
            </a:r>
            <a:endParaRPr lang="fr-FR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090" indent="-285750" algn="l">
              <a:spcBef>
                <a:spcPts val="1200"/>
              </a:spcBef>
              <a:spcAft>
                <a:spcPts val="0"/>
              </a:spcAft>
              <a:buFont typeface="Wingdings"/>
              <a:buChar char="à"/>
            </a:pPr>
            <a:endParaRPr lang="fr-FR" sz="1400" b="1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25" y="1511761"/>
            <a:ext cx="8297043" cy="4131379"/>
          </a:xfrm>
          <a:prstGeom prst="rect">
            <a:avLst/>
          </a:prstGeom>
        </p:spPr>
      </p:pic>
      <p:sp>
        <p:nvSpPr>
          <p:cNvPr id="7" name="ZoneTexte 11"/>
          <p:cNvSpPr txBox="1">
            <a:spLocks noChangeArrowheads="1"/>
          </p:cNvSpPr>
          <p:nvPr/>
        </p:nvSpPr>
        <p:spPr bwMode="auto">
          <a:xfrm>
            <a:off x="-28525" y="588905"/>
            <a:ext cx="7408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épenses de fonctionnement 2017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arallélogramme 109"/>
          <p:cNvSpPr/>
          <p:nvPr/>
        </p:nvSpPr>
        <p:spPr>
          <a:xfrm>
            <a:off x="-28525" y="1112125"/>
            <a:ext cx="6772275" cy="45085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988840"/>
            <a:ext cx="3409291" cy="2633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>
            <a:spLocks noChangeArrowheads="1"/>
          </p:cNvSpPr>
          <p:nvPr/>
        </p:nvSpPr>
        <p:spPr bwMode="auto">
          <a:xfrm>
            <a:off x="-28525" y="588905"/>
            <a:ext cx="7408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Evolution des dépenses de fonctionnement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arallélogramme 109"/>
          <p:cNvSpPr/>
          <p:nvPr/>
        </p:nvSpPr>
        <p:spPr>
          <a:xfrm>
            <a:off x="-28525" y="1112125"/>
            <a:ext cx="6772275" cy="45085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6154147" y="1988840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Augmentation des charges liées à l’imputation sur 2017 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Charges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de personnel participant à temps plein ou à temps partiel </a:t>
            </a:r>
            <a:endParaRPr lang="fr-FR" i="1" dirty="0" smtClean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Amortissements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du matériel affecté à la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CCH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Frais de réparation des véhicules</a:t>
            </a:r>
            <a:endParaRPr lang="fr-FR" i="1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6128"/>
          <a:stretch/>
        </p:blipFill>
        <p:spPr>
          <a:xfrm>
            <a:off x="0" y="1772816"/>
            <a:ext cx="5960605" cy="44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8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>
            <a:spLocks noChangeArrowheads="1"/>
          </p:cNvSpPr>
          <p:nvPr/>
        </p:nvSpPr>
        <p:spPr bwMode="auto">
          <a:xfrm>
            <a:off x="18271" y="161068"/>
            <a:ext cx="89210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Couts des prestations de service – </a:t>
            </a:r>
            <a:r>
              <a:rPr lang="fr-FR" sz="20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export et traitement des recyclables</a:t>
            </a:r>
            <a:endParaRPr lang="fr-FR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arallélogramme 109"/>
          <p:cNvSpPr/>
          <p:nvPr/>
        </p:nvSpPr>
        <p:spPr>
          <a:xfrm>
            <a:off x="-14595" y="980728"/>
            <a:ext cx="6772275" cy="45085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5"/>
          <p:cNvSpPr txBox="1"/>
          <p:nvPr/>
        </p:nvSpPr>
        <p:spPr>
          <a:xfrm>
            <a:off x="146801" y="3732897"/>
            <a:ext cx="877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 Compte tenu des tonnages exportés (environ 97t), l’essentiel des coûts concerne </a:t>
            </a:r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= 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transport terrestre des </a:t>
            </a:r>
            <a:r>
              <a:rPr lang="fr-FR" i="1" dirty="0" err="1">
                <a:solidFill>
                  <a:srgbClr val="006699"/>
                </a:solidFill>
                <a:sym typeface="Wingdings" pitchFamily="2" charset="2"/>
              </a:rPr>
              <a:t>big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 </a:t>
            </a:r>
            <a:r>
              <a:rPr lang="fr-FR" i="1" dirty="0" err="1">
                <a:solidFill>
                  <a:srgbClr val="006699"/>
                </a:solidFill>
                <a:sym typeface="Wingdings" pitchFamily="2" charset="2"/>
              </a:rPr>
              <a:t>bags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 au CRT (67% en 2017</a:t>
            </a:r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).</a:t>
            </a:r>
            <a:endParaRPr lang="fr-FR" i="1" dirty="0">
              <a:solidFill>
                <a:srgbClr val="006699"/>
              </a:solidFill>
              <a:sym typeface="Wingdings" pitchFamily="2" charset="2"/>
            </a:endParaRPr>
          </a:p>
        </p:txBody>
      </p:sp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2760"/>
            <a:ext cx="1837055" cy="121793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78092" y="1553716"/>
            <a:ext cx="6680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SNP : Transport </a:t>
            </a:r>
            <a:r>
              <a:rPr lang="fr-FR" dirty="0"/>
              <a:t>maritime </a:t>
            </a:r>
            <a:r>
              <a:rPr lang="fr-FR" dirty="0" smtClean="0"/>
              <a:t>facturé </a:t>
            </a:r>
            <a:r>
              <a:rPr lang="fr-FR" dirty="0"/>
              <a:t>au tarif de </a:t>
            </a:r>
            <a:r>
              <a:rPr lang="fr-FR" dirty="0" smtClean="0"/>
              <a:t>3 350 </a:t>
            </a:r>
            <a:r>
              <a:rPr lang="fr-FR" dirty="0" err="1"/>
              <a:t>Fcp</a:t>
            </a:r>
            <a:r>
              <a:rPr lang="fr-FR" dirty="0"/>
              <a:t> TTC par </a:t>
            </a:r>
            <a:r>
              <a:rPr lang="fr-FR" dirty="0" err="1"/>
              <a:t>big</a:t>
            </a:r>
            <a:r>
              <a:rPr lang="fr-FR" dirty="0"/>
              <a:t> </a:t>
            </a:r>
            <a:r>
              <a:rPr lang="fr-FR" dirty="0" smtClean="0"/>
              <a:t>bag</a:t>
            </a:r>
          </a:p>
          <a:p>
            <a:r>
              <a:rPr lang="fr-FR" dirty="0"/>
              <a:t>C</a:t>
            </a:r>
            <a:r>
              <a:rPr lang="fr-FR" dirty="0" smtClean="0"/>
              <a:t>oût </a:t>
            </a:r>
            <a:r>
              <a:rPr lang="fr-FR" dirty="0"/>
              <a:t>annuel en 2017 de l’ordre de </a:t>
            </a:r>
            <a:r>
              <a:rPr lang="fr-FR" dirty="0">
                <a:solidFill>
                  <a:srgbClr val="006699"/>
                </a:solidFill>
              </a:rPr>
              <a:t>4,08 </a:t>
            </a:r>
            <a:r>
              <a:rPr lang="fr-FR" dirty="0" err="1">
                <a:solidFill>
                  <a:srgbClr val="006699"/>
                </a:solidFill>
              </a:rPr>
              <a:t>Mfcp</a:t>
            </a:r>
            <a:r>
              <a:rPr lang="fr-FR" dirty="0">
                <a:solidFill>
                  <a:srgbClr val="006699"/>
                </a:solidFill>
              </a:rPr>
              <a:t>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219" y="2800211"/>
            <a:ext cx="1438781" cy="1725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8221" y="2800211"/>
            <a:ext cx="7836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Facturation </a:t>
            </a:r>
            <a:r>
              <a:rPr lang="fr-FR" dirty="0" err="1" smtClean="0"/>
              <a:t>Fenua</a:t>
            </a:r>
            <a:r>
              <a:rPr lang="fr-FR" dirty="0" smtClean="0"/>
              <a:t> </a:t>
            </a:r>
            <a:r>
              <a:rPr lang="fr-FR" dirty="0"/>
              <a:t>Ma </a:t>
            </a:r>
            <a:r>
              <a:rPr lang="fr-FR" dirty="0" smtClean="0"/>
              <a:t>= coût transfert des </a:t>
            </a:r>
            <a:r>
              <a:rPr lang="fr-FR" dirty="0" err="1"/>
              <a:t>big</a:t>
            </a:r>
            <a:r>
              <a:rPr lang="fr-FR" dirty="0"/>
              <a:t> bag </a:t>
            </a:r>
            <a:r>
              <a:rPr lang="fr-FR" dirty="0" smtClean="0"/>
              <a:t>vers le CRT </a:t>
            </a:r>
          </a:p>
          <a:p>
            <a:r>
              <a:rPr lang="fr-FR" dirty="0"/>
              <a:t>	</a:t>
            </a:r>
            <a:r>
              <a:rPr lang="fr-FR" dirty="0" smtClean="0"/>
              <a:t>	          + coût traitement des </a:t>
            </a:r>
            <a:r>
              <a:rPr lang="fr-FR" dirty="0"/>
              <a:t>recyclables.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9436" y="3381508"/>
            <a:ext cx="6446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 2017, la prestation a coûté à la CCH environ </a:t>
            </a:r>
            <a:r>
              <a:rPr lang="fr-FR" dirty="0">
                <a:solidFill>
                  <a:srgbClr val="006699"/>
                </a:solidFill>
              </a:rPr>
              <a:t>2,5 </a:t>
            </a:r>
            <a:r>
              <a:rPr lang="fr-FR" dirty="0" err="1">
                <a:solidFill>
                  <a:srgbClr val="006699"/>
                </a:solidFill>
              </a:rPr>
              <a:t>MFcp</a:t>
            </a:r>
            <a:r>
              <a:rPr lang="fr-FR" dirty="0">
                <a:solidFill>
                  <a:srgbClr val="006699"/>
                </a:solidFill>
              </a:rPr>
              <a:t>.</a:t>
            </a:r>
          </a:p>
          <a:p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58650"/>
              </p:ext>
            </p:extLst>
          </p:nvPr>
        </p:nvGraphicFramePr>
        <p:xfrm>
          <a:off x="99436" y="4725144"/>
          <a:ext cx="4388978" cy="18000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62553"/>
                <a:gridCol w="2126425"/>
              </a:tblGrid>
              <a:tr h="36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Coûts de transfert au CRT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Pour les recyclables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 à 8 big bag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8 000 FCP HT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9 à 16 big bag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16 000 FCP HT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17 à 24 </a:t>
                      </a:r>
                      <a:r>
                        <a:rPr lang="fr-FR" sz="1600" dirty="0" err="1">
                          <a:effectLst/>
                        </a:rPr>
                        <a:t>big</a:t>
                      </a:r>
                      <a:r>
                        <a:rPr lang="fr-FR" sz="1600" dirty="0">
                          <a:effectLst/>
                        </a:rPr>
                        <a:t> bag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24 000 FCP HT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69160"/>
              </p:ext>
            </p:extLst>
          </p:nvPr>
        </p:nvGraphicFramePr>
        <p:xfrm>
          <a:off x="4639619" y="4725144"/>
          <a:ext cx="4236121" cy="172819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07929"/>
                <a:gridCol w="1728192"/>
              </a:tblGrid>
              <a:tr h="5760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Coûts de traitement – </a:t>
                      </a:r>
                      <a:r>
                        <a:rPr lang="fr-FR" sz="1600" kern="1200" dirty="0" err="1">
                          <a:effectLst/>
                        </a:rPr>
                        <a:t>Fenua</a:t>
                      </a:r>
                      <a:r>
                        <a:rPr lang="fr-FR" sz="1600" kern="1200" dirty="0">
                          <a:effectLst/>
                        </a:rPr>
                        <a:t> Ma 2017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Recyclables en </a:t>
                      </a:r>
                      <a:r>
                        <a:rPr lang="fr-FR" sz="1600" kern="1200" dirty="0" err="1">
                          <a:effectLst/>
                        </a:rPr>
                        <a:t>monomatériaux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5 000 </a:t>
                      </a:r>
                      <a:r>
                        <a:rPr lang="fr-FR" sz="1600" kern="1200" dirty="0">
                          <a:effectLst/>
                        </a:rPr>
                        <a:t>FCP HT/t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Recyclables en mélange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7 </a:t>
                      </a:r>
                      <a:r>
                        <a:rPr lang="fr-FR" sz="1600" kern="1200" dirty="0">
                          <a:effectLst/>
                        </a:rPr>
                        <a:t>5</a:t>
                      </a:r>
                      <a:r>
                        <a:rPr lang="fr-FR" sz="1600" kern="1200" dirty="0" smtClean="0">
                          <a:effectLst/>
                        </a:rPr>
                        <a:t>00 </a:t>
                      </a:r>
                      <a:r>
                        <a:rPr lang="fr-FR" sz="1600" kern="1200" dirty="0">
                          <a:effectLst/>
                        </a:rPr>
                        <a:t>FCP HT/t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>
            <a:spLocks noChangeArrowheads="1"/>
          </p:cNvSpPr>
          <p:nvPr/>
        </p:nvSpPr>
        <p:spPr bwMode="auto">
          <a:xfrm>
            <a:off x="-28525" y="588905"/>
            <a:ext cx="65538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Recettes de fonctionnement 2017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arallélogramme 109"/>
          <p:cNvSpPr/>
          <p:nvPr/>
        </p:nvSpPr>
        <p:spPr>
          <a:xfrm>
            <a:off x="-28525" y="1112125"/>
            <a:ext cx="6772275" cy="45085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9" name="Groupe 67"/>
          <p:cNvGrpSpPr/>
          <p:nvPr/>
        </p:nvGrpSpPr>
        <p:grpSpPr>
          <a:xfrm>
            <a:off x="6430928" y="1624702"/>
            <a:ext cx="2569267" cy="3042238"/>
            <a:chOff x="0" y="0"/>
            <a:chExt cx="1857375" cy="2047573"/>
          </a:xfrm>
        </p:grpSpPr>
        <p:sp>
          <p:nvSpPr>
            <p:cNvPr id="11" name="Organigramme : Document 69"/>
            <p:cNvSpPr/>
            <p:nvPr/>
          </p:nvSpPr>
          <p:spPr>
            <a:xfrm>
              <a:off x="247650" y="381000"/>
              <a:ext cx="1608096" cy="1666573"/>
            </a:xfrm>
            <a:prstGeom prst="flowChartDocument">
              <a:avLst/>
            </a:prstGeom>
            <a:pattFill prst="lgGrid">
              <a:fgClr>
                <a:srgbClr val="E7E6E6">
                  <a:lumMod val="90000"/>
                </a:srgb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Organigramme : Document 80"/>
            <p:cNvSpPr/>
            <p:nvPr/>
          </p:nvSpPr>
          <p:spPr>
            <a:xfrm>
              <a:off x="123825" y="304800"/>
              <a:ext cx="1733550" cy="1666573"/>
            </a:xfrm>
            <a:prstGeom prst="flowChartDocumen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pic>
          <p:nvPicPr>
            <p:cNvPr id="13" name="Image 8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6265" cy="906780"/>
            </a:xfrm>
            <a:prstGeom prst="rect">
              <a:avLst/>
            </a:prstGeom>
            <a:noFill/>
          </p:spPr>
        </p:pic>
        <p:sp>
          <p:nvSpPr>
            <p:cNvPr id="14" name="Zone de texte 90"/>
            <p:cNvSpPr txBox="1"/>
            <p:nvPr/>
          </p:nvSpPr>
          <p:spPr>
            <a:xfrm>
              <a:off x="123825" y="752475"/>
              <a:ext cx="1685925" cy="10096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600" b="1" dirty="0">
                  <a:solidFill>
                    <a:schemeClr val="bg1"/>
                  </a:solidFill>
                </a:rPr>
                <a:t>Pour 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équilibrer le service en 2017 </a:t>
              </a:r>
              <a:r>
                <a:rPr lang="fr-FR" sz="1600" b="1" dirty="0">
                  <a:solidFill>
                    <a:schemeClr val="bg1"/>
                  </a:solidFill>
                  <a:sym typeface="Wingdings" pitchFamily="2" charset="2"/>
                </a:rPr>
                <a:t> </a:t>
              </a:r>
              <a:r>
                <a:rPr lang="fr-FR" sz="1600" b="1" dirty="0">
                  <a:solidFill>
                    <a:schemeClr val="bg1"/>
                  </a:solidFill>
                </a:rPr>
                <a:t>REOM environ </a:t>
              </a:r>
              <a:endParaRPr lang="fr-FR" sz="1600" b="1" dirty="0" smtClean="0">
                <a:solidFill>
                  <a:schemeClr val="bg1"/>
                </a:solidFill>
              </a:endParaRPr>
            </a:p>
            <a:p>
              <a:pPr>
                <a:spcAft>
                  <a:spcPts val="0"/>
                </a:spcAft>
              </a:pPr>
              <a:r>
                <a:rPr lang="fr-F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31 300Fcp 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/an tout abonné confondu</a:t>
              </a:r>
              <a:endPara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8374" y="612546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S</a:t>
            </a:r>
            <a:r>
              <a:rPr lang="fr-FR" i="1" dirty="0" smtClean="0">
                <a:solidFill>
                  <a:srgbClr val="006699"/>
                </a:solidFill>
              </a:rPr>
              <a:t>ubvention </a:t>
            </a:r>
            <a:r>
              <a:rPr lang="fr-FR" i="1" dirty="0">
                <a:solidFill>
                  <a:srgbClr val="006699"/>
                </a:solidFill>
              </a:rPr>
              <a:t>d’équilibre à partir du budget général </a:t>
            </a:r>
            <a:r>
              <a:rPr lang="fr-FR" i="1" dirty="0" smtClean="0">
                <a:solidFill>
                  <a:srgbClr val="006699"/>
                </a:solidFill>
              </a:rPr>
              <a:t>toujours importante </a:t>
            </a:r>
            <a:r>
              <a:rPr lang="fr-FR" i="1" dirty="0">
                <a:solidFill>
                  <a:srgbClr val="006699"/>
                </a:solidFill>
              </a:rPr>
              <a:t>en </a:t>
            </a:r>
            <a:r>
              <a:rPr lang="fr-FR" i="1" dirty="0" smtClean="0">
                <a:solidFill>
                  <a:srgbClr val="006699"/>
                </a:solidFill>
              </a:rPr>
              <a:t>2017 (56%)</a:t>
            </a:r>
            <a:endParaRPr lang="fr-FR" i="1" dirty="0">
              <a:solidFill>
                <a:srgbClr val="006699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3718" t="5192" r="2951" b="7838"/>
          <a:stretch/>
        </p:blipFill>
        <p:spPr>
          <a:xfrm>
            <a:off x="51572" y="1624702"/>
            <a:ext cx="629371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58867"/>
            <a:ext cx="9135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>
                <a:solidFill>
                  <a:srgbClr val="006699"/>
                </a:solidFill>
              </a:rPr>
              <a:t>Subvention d’équilibre importante mais légèrement inférieure à celle de </a:t>
            </a:r>
            <a:r>
              <a:rPr lang="fr-FR" i="1" dirty="0">
                <a:solidFill>
                  <a:srgbClr val="006699"/>
                </a:solidFill>
              </a:rPr>
              <a:t>l’année précédente (</a:t>
            </a:r>
            <a:r>
              <a:rPr lang="fr-FR" i="1" dirty="0" smtClean="0">
                <a:solidFill>
                  <a:srgbClr val="006699"/>
                </a:solidFill>
              </a:rPr>
              <a:t>109,8 </a:t>
            </a:r>
            <a:r>
              <a:rPr lang="fr-FR" i="1" dirty="0" err="1">
                <a:solidFill>
                  <a:srgbClr val="006699"/>
                </a:solidFill>
              </a:rPr>
              <a:t>MFcp</a:t>
            </a:r>
            <a:r>
              <a:rPr lang="fr-FR" i="1" dirty="0">
                <a:solidFill>
                  <a:srgbClr val="006699"/>
                </a:solidFill>
              </a:rPr>
              <a:t> contre 115,0MFcp).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>
                <a:solidFill>
                  <a:srgbClr val="006699"/>
                </a:solidFill>
              </a:rPr>
              <a:t>Contribution du budget générale reste nécessaire liée </a:t>
            </a:r>
            <a:r>
              <a:rPr lang="fr-FR" i="1" dirty="0">
                <a:solidFill>
                  <a:srgbClr val="006699"/>
                </a:solidFill>
              </a:rPr>
              <a:t>à l’augmentation des dépenses de fonctionnement et </a:t>
            </a:r>
            <a:r>
              <a:rPr lang="fr-FR" i="1" dirty="0" smtClean="0">
                <a:solidFill>
                  <a:srgbClr val="006699"/>
                </a:solidFill>
              </a:rPr>
              <a:t>au maintien du montant des REOM en 2017</a:t>
            </a:r>
            <a:endParaRPr lang="fr-FR" i="1" dirty="0">
              <a:solidFill>
                <a:srgbClr val="006699"/>
              </a:solidFill>
            </a:endParaRPr>
          </a:p>
        </p:txBody>
      </p:sp>
      <p:sp>
        <p:nvSpPr>
          <p:cNvPr id="6" name="ZoneTexte 11"/>
          <p:cNvSpPr txBox="1">
            <a:spLocks noChangeArrowheads="1"/>
          </p:cNvSpPr>
          <p:nvPr/>
        </p:nvSpPr>
        <p:spPr bwMode="auto">
          <a:xfrm>
            <a:off x="-28525" y="588905"/>
            <a:ext cx="7840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Evolution des recettes de fonctionnement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arallélogramme 109"/>
          <p:cNvSpPr/>
          <p:nvPr/>
        </p:nvSpPr>
        <p:spPr>
          <a:xfrm>
            <a:off x="-28525" y="1112125"/>
            <a:ext cx="6772275" cy="45085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44286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97254" y="5863513"/>
            <a:ext cx="8781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</a:t>
            </a:r>
            <a:r>
              <a:rPr lang="fr-FR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Entre 2016 et 2017, </a:t>
            </a:r>
            <a:r>
              <a:rPr lang="fr-F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montant 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redevances facturées </a:t>
            </a:r>
            <a:r>
              <a:rPr lang="fr-F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relativement 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stable sauf sur </a:t>
            </a:r>
            <a:r>
              <a:rPr lang="fr-FR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Huahine</a:t>
            </a:r>
            <a:r>
              <a:rPr lang="fr-F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(En 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2016, le montant facturé sur cette Commune </a:t>
            </a:r>
            <a:r>
              <a:rPr lang="fr-F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uniquement 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aux 3 derniers mois de </a:t>
            </a:r>
            <a:r>
              <a:rPr lang="fr-F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l’année)</a:t>
            </a:r>
            <a:endParaRPr lang="fr-FR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ZoneTexte 11"/>
          <p:cNvSpPr txBox="1">
            <a:spLocks noChangeArrowheads="1"/>
          </p:cNvSpPr>
          <p:nvPr/>
        </p:nvSpPr>
        <p:spPr bwMode="auto">
          <a:xfrm>
            <a:off x="57943" y="332656"/>
            <a:ext cx="8921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Etat de la 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redevance en 2017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arallélogramme 109"/>
          <p:cNvSpPr/>
          <p:nvPr/>
        </p:nvSpPr>
        <p:spPr>
          <a:xfrm>
            <a:off x="25077" y="908720"/>
            <a:ext cx="6772275" cy="45085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24744"/>
            <a:ext cx="6264696" cy="45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7596" y="5733256"/>
            <a:ext cx="901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</a:t>
            </a:r>
            <a:r>
              <a:rPr lang="fr-FR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En moyenne, répartition des REOM à </a:t>
            </a:r>
            <a:r>
              <a:rPr lang="fr-F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85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% pour les usagers domestiques et 15% pour les non ménages ce qui représente un montant facturé total de 59,6 </a:t>
            </a:r>
            <a:r>
              <a:rPr lang="fr-FR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MFcp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7" name="ZoneTexte 11"/>
          <p:cNvSpPr txBox="1">
            <a:spLocks noChangeArrowheads="1"/>
          </p:cNvSpPr>
          <p:nvPr/>
        </p:nvSpPr>
        <p:spPr bwMode="auto">
          <a:xfrm>
            <a:off x="57943" y="332656"/>
            <a:ext cx="8921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Décomposition de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redevance en 2017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arallélogramme 109"/>
          <p:cNvSpPr/>
          <p:nvPr/>
        </p:nvSpPr>
        <p:spPr>
          <a:xfrm>
            <a:off x="25077" y="908720"/>
            <a:ext cx="6772275" cy="45085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26" y="1302308"/>
            <a:ext cx="6431837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657703"/>
            <a:ext cx="7416824" cy="53904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6699"/>
                </a:solidFill>
              </a:rPr>
              <a:t>I</a:t>
            </a:r>
            <a:r>
              <a:rPr lang="fr-FR" dirty="0" smtClean="0">
                <a:solidFill>
                  <a:srgbClr val="006699"/>
                </a:solidFill>
              </a:rPr>
              <a:t>ndicateurs</a:t>
            </a:r>
            <a:endParaRPr lang="fr-FR" dirty="0">
              <a:solidFill>
                <a:srgbClr val="0066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03648" y="1412776"/>
            <a:ext cx="6984776" cy="4896544"/>
          </a:xfrm>
          <a:noFill/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0">
              <a:buSzPct val="120000"/>
              <a:buNone/>
            </a:pP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Conformément à l’arrêté n°667 DIPAC du 11 Mai 2011, rapport annuel avec :</a:t>
            </a:r>
          </a:p>
          <a:p>
            <a:pPr marL="342900" indent="-342900">
              <a:buSzPct val="120000"/>
              <a:buNone/>
            </a:pPr>
            <a:endParaRPr lang="fr-FR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SzPct val="120000"/>
              <a:buFontTx/>
              <a:buAutoNum type="alphaU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Indicateurs techniques :</a:t>
            </a:r>
          </a:p>
          <a:p>
            <a:pPr marL="781050" lvl="1" indent="-323850">
              <a:buClr>
                <a:schemeClr val="bg1"/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Collecte et le traitement des déchets,</a:t>
            </a:r>
          </a:p>
          <a:p>
            <a:pPr marL="781050" lvl="1" indent="-323850">
              <a:buClr>
                <a:schemeClr val="bg1"/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Gisement collecté et traité et son évolution.</a:t>
            </a:r>
          </a:p>
          <a:p>
            <a:pPr marL="781050" lvl="1" indent="-323850">
              <a:buClr>
                <a:srgbClr val="52839E"/>
              </a:buClr>
              <a:buSzPct val="120000"/>
              <a:buFont typeface="Wingdings" pitchFamily="2" charset="2"/>
              <a:buNone/>
            </a:pPr>
            <a:endParaRPr lang="fr-FR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SzPct val="120000"/>
              <a:buFontTx/>
              <a:buAutoNum type="alphaUcPeriod" startAt="2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Indicateurs financiers : </a:t>
            </a:r>
          </a:p>
          <a:p>
            <a:pPr marL="781050" lvl="1" indent="-323850">
              <a:buClr>
                <a:schemeClr val="bg1"/>
              </a:buClr>
              <a:buSzPct val="120000"/>
              <a:buFont typeface="Courier New" pitchFamily="49" charset="0"/>
              <a:buChar char="o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Coûts du service,</a:t>
            </a:r>
          </a:p>
          <a:p>
            <a:pPr marL="781050" lvl="1" indent="-323850">
              <a:buClr>
                <a:schemeClr val="bg1"/>
              </a:buClr>
              <a:buSzPct val="120000"/>
              <a:buFont typeface="Courier New" pitchFamily="49" charset="0"/>
              <a:buChar char="o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Modes de financements,</a:t>
            </a:r>
          </a:p>
          <a:p>
            <a:pPr marL="781050" lvl="1" indent="-323850">
              <a:buClr>
                <a:schemeClr val="bg1"/>
              </a:buClr>
              <a:buSzPct val="120000"/>
              <a:buFont typeface="Courier New" pitchFamily="49" charset="0"/>
              <a:buChar char="o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Facturation.</a:t>
            </a:r>
          </a:p>
          <a:p>
            <a:endParaRPr lang="fr-FR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97254" y="5733256"/>
            <a:ext cx="8781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201, </a:t>
            </a:r>
            <a:r>
              <a:rPr lang="fr-FR" i="1" dirty="0" smtClean="0">
                <a:solidFill>
                  <a:srgbClr val="006699"/>
                </a:solidFill>
              </a:rPr>
              <a:t>6 015 abonnés dont 362 professionnels 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(6% du fichier clientèle) </a:t>
            </a:r>
            <a:endParaRPr lang="fr-FR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 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31/12/2017, le taux de recouvrement pour la facturation de 2016 est de l’ordre de 92% et de</a:t>
            </a:r>
            <a:r>
              <a:rPr lang="fr-FR" i="1" dirty="0">
                <a:solidFill>
                  <a:srgbClr val="006699"/>
                </a:solidFill>
              </a:rPr>
              <a:t> 75% 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pour celle de 2017.</a:t>
            </a:r>
          </a:p>
        </p:txBody>
      </p:sp>
      <p:sp>
        <p:nvSpPr>
          <p:cNvPr id="7" name="ZoneTexte 11"/>
          <p:cNvSpPr txBox="1">
            <a:spLocks noChangeArrowheads="1"/>
          </p:cNvSpPr>
          <p:nvPr/>
        </p:nvSpPr>
        <p:spPr bwMode="auto">
          <a:xfrm>
            <a:off x="57943" y="332656"/>
            <a:ext cx="8921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Etat de la facturation 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 fin de période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arallélogramme 109"/>
          <p:cNvSpPr/>
          <p:nvPr/>
        </p:nvSpPr>
        <p:spPr>
          <a:xfrm>
            <a:off x="25077" y="908720"/>
            <a:ext cx="6772275" cy="45085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9427"/>
          <a:stretch/>
        </p:blipFill>
        <p:spPr>
          <a:xfrm>
            <a:off x="753384" y="1286887"/>
            <a:ext cx="7669433" cy="4340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1"/>
          <p:cNvSpPr txBox="1">
            <a:spLocks noChangeArrowheads="1"/>
          </p:cNvSpPr>
          <p:nvPr/>
        </p:nvSpPr>
        <p:spPr bwMode="auto">
          <a:xfrm>
            <a:off x="4341" y="504898"/>
            <a:ext cx="8921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Dépenses 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d’investissement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arallélogramme 109"/>
          <p:cNvSpPr/>
          <p:nvPr/>
        </p:nvSpPr>
        <p:spPr>
          <a:xfrm>
            <a:off x="-28525" y="1080962"/>
            <a:ext cx="6772275" cy="45085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4874" y="5931186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 </a:t>
            </a:r>
            <a:r>
              <a:rPr lang="fr-FR" i="1" dirty="0">
                <a:sym typeface="Wingdings" pitchFamily="2" charset="2"/>
              </a:rPr>
              <a:t>Plusieurs opérations d’équipements et des études ont été réalisées en 2017 pour un montant total de 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34,1 </a:t>
            </a:r>
            <a:r>
              <a:rPr lang="fr-FR" i="1" dirty="0" err="1">
                <a:solidFill>
                  <a:srgbClr val="006699"/>
                </a:solidFill>
                <a:sym typeface="Wingdings" pitchFamily="2" charset="2"/>
              </a:rPr>
              <a:t>MFcp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 </a:t>
            </a:r>
            <a:r>
              <a:rPr lang="fr-FR" i="1" dirty="0">
                <a:sym typeface="Wingdings" pitchFamily="2" charset="2"/>
              </a:rPr>
              <a:t>auxquelles s’ajoutent les reprises sur subvention de 18,3 </a:t>
            </a:r>
            <a:r>
              <a:rPr lang="fr-FR" i="1" dirty="0" err="1">
                <a:sym typeface="Wingdings" pitchFamily="2" charset="2"/>
              </a:rPr>
              <a:t>MFcp</a:t>
            </a:r>
            <a:r>
              <a:rPr lang="fr-FR" i="1" dirty="0">
                <a:sym typeface="Wingdings" pitchFamily="2" charset="2"/>
              </a:rPr>
              <a:t>.</a:t>
            </a:r>
            <a:endParaRPr lang="fr-FR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93" y="1196986"/>
            <a:ext cx="8064896" cy="4707239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008"/>
            <a:ext cx="108204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1"/>
          <p:cNvSpPr txBox="1">
            <a:spLocks noChangeArrowheads="1"/>
          </p:cNvSpPr>
          <p:nvPr/>
        </p:nvSpPr>
        <p:spPr bwMode="auto">
          <a:xfrm>
            <a:off x="4341" y="504898"/>
            <a:ext cx="8921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Recettes d’investissement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arallélogramme 109"/>
          <p:cNvSpPr/>
          <p:nvPr/>
        </p:nvSpPr>
        <p:spPr>
          <a:xfrm>
            <a:off x="-28525" y="1080962"/>
            <a:ext cx="6772275" cy="45085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02073" y="3140968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>
                <a:sym typeface="Wingdings" pitchFamily="2" charset="2"/>
              </a:rPr>
              <a:t>La </a:t>
            </a:r>
            <a:r>
              <a:rPr lang="fr-FR" i="1" dirty="0">
                <a:sym typeface="Wingdings" pitchFamily="2" charset="2"/>
              </a:rPr>
              <a:t>CCH a reçu une subvention de l’Etat de 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10,8 </a:t>
            </a:r>
            <a:r>
              <a:rPr lang="fr-FR" i="1" dirty="0" err="1">
                <a:solidFill>
                  <a:srgbClr val="006699"/>
                </a:solidFill>
                <a:sym typeface="Wingdings" pitchFamily="2" charset="2"/>
              </a:rPr>
              <a:t>MFcp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 et de 4,2 </a:t>
            </a:r>
            <a:r>
              <a:rPr lang="fr-FR" i="1" dirty="0" err="1">
                <a:solidFill>
                  <a:srgbClr val="006699"/>
                </a:solidFill>
                <a:sym typeface="Wingdings" pitchFamily="2" charset="2"/>
              </a:rPr>
              <a:t>MFcp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 </a:t>
            </a:r>
            <a:r>
              <a:rPr lang="fr-FR" i="1" dirty="0">
                <a:sym typeface="Wingdings" pitchFamily="2" charset="2"/>
              </a:rPr>
              <a:t>du FIP pour la construction de 40 PAV. </a:t>
            </a:r>
            <a:endParaRPr lang="fr-FR" i="1" dirty="0" smtClean="0"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>
                <a:sym typeface="Wingdings" pitchFamily="2" charset="2"/>
              </a:rPr>
              <a:t>En </a:t>
            </a:r>
            <a:r>
              <a:rPr lang="fr-FR" i="1" dirty="0">
                <a:sym typeface="Wingdings" pitchFamily="2" charset="2"/>
              </a:rPr>
              <a:t>2017, 3,9 </a:t>
            </a:r>
            <a:r>
              <a:rPr lang="fr-FR" i="1" dirty="0" err="1">
                <a:sym typeface="Wingdings" pitchFamily="2" charset="2"/>
              </a:rPr>
              <a:t>MFcp</a:t>
            </a:r>
            <a:r>
              <a:rPr lang="fr-FR" i="1" dirty="0">
                <a:sym typeface="Wingdings" pitchFamily="2" charset="2"/>
              </a:rPr>
              <a:t> des crédits ont été utilisés pour cette opération.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0156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124744"/>
            <a:ext cx="8712968" cy="5632311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Faute de pesée estimation des tonnages sur la base du PGD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à"/>
            </a:pPr>
            <a:endParaRPr lang="fr-FR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i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D’un point de vue organisationnel :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>
                <a:latin typeface="Calibri" pitchFamily="34" charset="0"/>
                <a:cs typeface="Calibri" pitchFamily="34" charset="0"/>
                <a:sym typeface="Wingdings" pitchFamily="2" charset="2"/>
              </a:rPr>
              <a:t>Recrutement d’un Directeur du SPIC </a:t>
            </a:r>
            <a:r>
              <a:rPr lang="fr-FR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OM</a:t>
            </a:r>
            <a:r>
              <a:rPr lang="fr-FR" dirty="0">
                <a:latin typeface="Calibri" pitchFamily="34" charset="0"/>
                <a:cs typeface="Calibri" pitchFamily="34" charset="0"/>
                <a:sym typeface="Wingdings" pitchFamily="2" charset="2"/>
              </a:rPr>
              <a:t>,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>
                <a:latin typeface="Calibri" pitchFamily="34" charset="0"/>
                <a:cs typeface="Calibri" pitchFamily="34" charset="0"/>
                <a:sym typeface="Wingdings" pitchFamily="2" charset="2"/>
              </a:rPr>
              <a:t>Finalisation et validation du PGD courant 2017 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Dépôt </a:t>
            </a:r>
            <a:r>
              <a:rPr lang="fr-FR" dirty="0">
                <a:latin typeface="Calibri" pitchFamily="34" charset="0"/>
                <a:cs typeface="Calibri" pitchFamily="34" charset="0"/>
                <a:sym typeface="Wingdings" pitchFamily="2" charset="2"/>
              </a:rPr>
              <a:t>demande de financement pour l’acquisition de matériel de collecte (bacs, véhicules).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>
                <a:latin typeface="Calibri" pitchFamily="34" charset="0"/>
                <a:cs typeface="Calibri" pitchFamily="34" charset="0"/>
                <a:sym typeface="Wingdings" pitchFamily="2" charset="2"/>
              </a:rPr>
              <a:t>Finalisation de l’avant-projet et les études environnementales du CET de FAAROA.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à"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0070C0"/>
              </a:buClr>
              <a:buFont typeface="Wingdings" pitchFamily="2" charset="2"/>
              <a:buChar char="à"/>
            </a:pPr>
            <a:r>
              <a:rPr lang="fr-FR" i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D’un point de vue technique :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>
                <a:latin typeface="Calibri" pitchFamily="34" charset="0"/>
                <a:cs typeface="Calibri" pitchFamily="34" charset="0"/>
              </a:rPr>
              <a:t>Pas d’uniformisation des modalités de collecte sur la CCH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>
                <a:latin typeface="Calibri" pitchFamily="34" charset="0"/>
                <a:cs typeface="Calibri" pitchFamily="34" charset="0"/>
              </a:rPr>
              <a:t>Tonnage de recyclables reçus par </a:t>
            </a:r>
            <a:r>
              <a:rPr lang="fr-FR" dirty="0" err="1">
                <a:latin typeface="Calibri" pitchFamily="34" charset="0"/>
                <a:cs typeface="Calibri" pitchFamily="34" charset="0"/>
              </a:rPr>
              <a:t>Fenua</a:t>
            </a:r>
            <a:r>
              <a:rPr lang="fr-FR" dirty="0">
                <a:latin typeface="Calibri" pitchFamily="34" charset="0"/>
                <a:cs typeface="Calibri" pitchFamily="34" charset="0"/>
              </a:rPr>
              <a:t> Ma faible en comparaison des moyens mis en place par la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CCH,</a:t>
            </a:r>
            <a:endParaRPr lang="fr-FR" dirty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0070C0"/>
              </a:buClr>
              <a:buFont typeface="Wingdings" pitchFamily="2" charset="2"/>
              <a:buChar char="à"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lvl="0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i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D’un point de vue financier :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>
                <a:latin typeface="Calibri" pitchFamily="34" charset="0"/>
                <a:cs typeface="Calibri" pitchFamily="34" charset="0"/>
              </a:rPr>
              <a:t>Consolidation des dépenses de fonctionnement,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>
                <a:latin typeface="Calibri" pitchFamily="34" charset="0"/>
                <a:cs typeface="Calibri" pitchFamily="34" charset="0"/>
              </a:rPr>
              <a:t>REOM inégales d’un territoire à un autre de la CCH,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>
                <a:latin typeface="Calibri" pitchFamily="34" charset="0"/>
                <a:cs typeface="Calibri" pitchFamily="34" charset="0"/>
              </a:rPr>
              <a:t>L’usager ne paye toujours pas le juste prix et une subvention à partir du budget général reste indispensable pour équilibrer les comptes du service,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>
                <a:latin typeface="Calibri" pitchFamily="34" charset="0"/>
                <a:cs typeface="Calibri" pitchFamily="34" charset="0"/>
              </a:rPr>
              <a:t>Le fichier des redevables n’est pas à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jour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>
                <a:solidFill>
                  <a:srgbClr val="006699"/>
                </a:solidFill>
              </a:rPr>
              <a:t>Conclusion</a:t>
            </a:r>
            <a:endParaRPr lang="fr-FR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556792"/>
            <a:ext cx="8712968" cy="317009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fr-FR" sz="20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</a:t>
            </a:r>
            <a:r>
              <a:rPr lang="fr-FR" sz="2000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Renouvellement </a:t>
            </a:r>
            <a:r>
              <a:rPr lang="fr-FR" dirty="0">
                <a:latin typeface="Calibri" pitchFamily="34" charset="0"/>
                <a:cs typeface="Calibri" pitchFamily="34" charset="0"/>
              </a:rPr>
              <a:t>et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acquisition </a:t>
            </a:r>
            <a:r>
              <a:rPr lang="fr-FR" dirty="0">
                <a:latin typeface="Calibri" pitchFamily="34" charset="0"/>
                <a:cs typeface="Calibri" pitchFamily="34" charset="0"/>
              </a:rPr>
              <a:t>de matériel de collecte plus adapté 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Implantation </a:t>
            </a:r>
            <a:r>
              <a:rPr lang="fr-FR" dirty="0">
                <a:latin typeface="Calibri" pitchFamily="34" charset="0"/>
                <a:cs typeface="Calibri" pitchFamily="34" charset="0"/>
              </a:rPr>
              <a:t>de nouveaux PAV,</a:t>
            </a:r>
          </a:p>
          <a:p>
            <a:pPr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Travaux </a:t>
            </a:r>
            <a:r>
              <a:rPr lang="fr-FR" dirty="0">
                <a:latin typeface="Calibri" pitchFamily="34" charset="0"/>
                <a:cs typeface="Calibri" pitchFamily="34" charset="0"/>
              </a:rPr>
              <a:t>du siège technique, le centre de tri et la </a:t>
            </a:r>
            <a:r>
              <a:rPr lang="fr-FR" dirty="0" err="1">
                <a:latin typeface="Calibri" pitchFamily="34" charset="0"/>
                <a:cs typeface="Calibri" pitchFamily="34" charset="0"/>
              </a:rPr>
              <a:t>minidéchèterie</a:t>
            </a:r>
            <a:r>
              <a:rPr lang="fr-FR" dirty="0">
                <a:latin typeface="Calibri" pitchFamily="34" charset="0"/>
                <a:cs typeface="Calibri" pitchFamily="34" charset="0"/>
              </a:rPr>
              <a:t> de </a:t>
            </a:r>
            <a:r>
              <a:rPr lang="fr-FR" dirty="0" err="1">
                <a:latin typeface="Calibri" pitchFamily="34" charset="0"/>
                <a:cs typeface="Calibri" pitchFamily="34" charset="0"/>
              </a:rPr>
              <a:t>Tevaitoa</a:t>
            </a:r>
            <a:r>
              <a:rPr lang="fr-FR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Création </a:t>
            </a:r>
            <a:r>
              <a:rPr lang="fr-FR" dirty="0">
                <a:latin typeface="Calibri" pitchFamily="34" charset="0"/>
                <a:cs typeface="Calibri" pitchFamily="34" charset="0"/>
              </a:rPr>
              <a:t>d’un siège technique sur </a:t>
            </a:r>
            <a:r>
              <a:rPr lang="fr-FR" dirty="0" err="1">
                <a:latin typeface="Calibri" pitchFamily="34" charset="0"/>
                <a:cs typeface="Calibri" pitchFamily="34" charset="0"/>
              </a:rPr>
              <a:t>Huahine</a:t>
            </a:r>
            <a:r>
              <a:rPr lang="fr-FR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</a:rPr>
              <a:t>R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ecrutement </a:t>
            </a:r>
            <a:r>
              <a:rPr lang="fr-FR" dirty="0">
                <a:latin typeface="Calibri" pitchFamily="34" charset="0"/>
                <a:cs typeface="Calibri" pitchFamily="34" charset="0"/>
              </a:rPr>
              <a:t>d’un Directeur des Ressources,</a:t>
            </a:r>
          </a:p>
          <a:p>
            <a:pPr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Réalisation </a:t>
            </a:r>
            <a:r>
              <a:rPr lang="fr-FR" dirty="0">
                <a:latin typeface="Calibri" pitchFamily="34" charset="0"/>
                <a:cs typeface="Calibri" pitchFamily="34" charset="0"/>
              </a:rPr>
              <a:t>d’études :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>
                <a:latin typeface="Calibri" pitchFamily="34" charset="0"/>
                <a:cs typeface="Calibri" pitchFamily="34" charset="0"/>
              </a:rPr>
              <a:t>Assistance à Maîtrise d’ouvrage pour la mise en place d’une usine de traitement thermique des Déchets,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>
                <a:latin typeface="Calibri" pitchFamily="34" charset="0"/>
                <a:cs typeface="Calibri" pitchFamily="34" charset="0"/>
              </a:rPr>
              <a:t>Recherche de sites pour la réalisation de </a:t>
            </a:r>
            <a:r>
              <a:rPr lang="fr-FR" dirty="0" err="1">
                <a:latin typeface="Calibri" pitchFamily="34" charset="0"/>
                <a:cs typeface="Calibri" pitchFamily="34" charset="0"/>
              </a:rPr>
              <a:t>minidéchèteries</a:t>
            </a:r>
            <a:r>
              <a:rPr lang="fr-FR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lvl="1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fr-FR" dirty="0">
                <a:latin typeface="Calibri" pitchFamily="34" charset="0"/>
                <a:cs typeface="Calibri" pitchFamily="34" charset="0"/>
              </a:rPr>
              <a:t>Recherche de sites pour la création de Centre d’Enfouissement Technique sur </a:t>
            </a:r>
            <a:r>
              <a:rPr lang="fr-FR" dirty="0" err="1">
                <a:latin typeface="Calibri" pitchFamily="34" charset="0"/>
                <a:cs typeface="Calibri" pitchFamily="34" charset="0"/>
              </a:rPr>
              <a:t>Huahine</a:t>
            </a:r>
            <a:r>
              <a:rPr lang="fr-FR" dirty="0">
                <a:latin typeface="Calibri" pitchFamily="34" charset="0"/>
                <a:cs typeface="Calibri" pitchFamily="34" charset="0"/>
              </a:rPr>
              <a:t>, Tahaa et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Maupiti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solidFill>
                  <a:srgbClr val="006699"/>
                </a:solidFill>
              </a:rPr>
              <a:t>Projets 2018 de la CCH </a:t>
            </a:r>
          </a:p>
        </p:txBody>
      </p:sp>
    </p:spTree>
    <p:extLst>
      <p:ext uri="{BB962C8B-B14F-4D97-AF65-F5344CB8AC3E}">
        <p14:creationId xmlns:p14="http://schemas.microsoft.com/office/powerpoint/2010/main" val="25241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516" y="1628800"/>
            <a:ext cx="8712968" cy="369331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0" lvl="1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Mise </a:t>
            </a:r>
            <a:r>
              <a:rPr lang="fr-FR" dirty="0">
                <a:latin typeface="Calibri" pitchFamily="34" charset="0"/>
                <a:cs typeface="Calibri" pitchFamily="34" charset="0"/>
              </a:rPr>
              <a:t>en place d’un suivi du parc de bacs, </a:t>
            </a:r>
            <a:r>
              <a:rPr lang="fr-FR" dirty="0" err="1">
                <a:latin typeface="Calibri" pitchFamily="34" charset="0"/>
                <a:cs typeface="Calibri" pitchFamily="34" charset="0"/>
              </a:rPr>
              <a:t>bioseaux</a:t>
            </a:r>
            <a:r>
              <a:rPr lang="fr-FR" dirty="0">
                <a:latin typeface="Calibri" pitchFamily="34" charset="0"/>
                <a:cs typeface="Calibri" pitchFamily="34" charset="0"/>
              </a:rPr>
              <a:t>, PAV</a:t>
            </a:r>
          </a:p>
          <a:p>
            <a:pPr marL="0" lvl="1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</a:rPr>
              <a:t>Mise en place d’un service de réparation des bacs,</a:t>
            </a:r>
          </a:p>
          <a:p>
            <a:pPr marL="0" lvl="1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</a:rPr>
              <a:t>Acquisition de PAV à DMS en lien avec la Direction de l’Environnement,</a:t>
            </a:r>
          </a:p>
          <a:p>
            <a:pPr marL="0" lvl="1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</a:rPr>
              <a:t>Réalisation d’une enquête exhaustive associée à une étude d’adressage</a:t>
            </a:r>
          </a:p>
          <a:p>
            <a:pPr marL="0" lvl="1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</a:rPr>
              <a:t>Uniformisation des fréquences et des modalités de collecte,</a:t>
            </a:r>
          </a:p>
          <a:p>
            <a:pPr marL="0" lvl="1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</a:rPr>
              <a:t>Suivi du recouvrement des redevances,</a:t>
            </a:r>
          </a:p>
          <a:p>
            <a:pPr marL="0" lvl="1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</a:rPr>
              <a:t>Uniformisation du montant des redevances</a:t>
            </a:r>
          </a:p>
          <a:p>
            <a:pPr marL="0" lvl="1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</a:rPr>
              <a:t>Mise en place d’une tarification des UND au </a:t>
            </a:r>
            <a:r>
              <a:rPr lang="fr-FR" dirty="0" err="1">
                <a:latin typeface="Calibri" pitchFamily="34" charset="0"/>
                <a:cs typeface="Calibri" pitchFamily="34" charset="0"/>
              </a:rPr>
              <a:t>litrage</a:t>
            </a:r>
            <a:r>
              <a:rPr lang="fr-FR" dirty="0">
                <a:latin typeface="Calibri" pitchFamily="34" charset="0"/>
                <a:cs typeface="Calibri" pitchFamily="34" charset="0"/>
              </a:rPr>
              <a:t> de bac.</a:t>
            </a:r>
          </a:p>
          <a:p>
            <a:pPr marL="0" lvl="1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</a:rPr>
              <a:t>Mise en place de </a:t>
            </a:r>
            <a:r>
              <a:rPr lang="fr-FR" dirty="0" err="1">
                <a:latin typeface="Calibri" pitchFamily="34" charset="0"/>
                <a:cs typeface="Calibri" pitchFamily="34" charset="0"/>
              </a:rPr>
              <a:t>minidéchetteries</a:t>
            </a:r>
            <a:r>
              <a:rPr lang="fr-FR" dirty="0">
                <a:latin typeface="Calibri" pitchFamily="34" charset="0"/>
                <a:cs typeface="Calibri" pitchFamily="34" charset="0"/>
              </a:rPr>
              <a:t> ,</a:t>
            </a:r>
          </a:p>
          <a:p>
            <a:pPr marL="0" lvl="1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</a:rPr>
              <a:t>Signature d’une convention avec une société de recyclage locale pour la reprise des encombrants métalliques et les DEEE,</a:t>
            </a:r>
          </a:p>
          <a:p>
            <a:pPr marL="0" lvl="1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</a:rPr>
              <a:t>Déploiement de bornes à textile,</a:t>
            </a:r>
          </a:p>
          <a:p>
            <a:pPr marL="0" lvl="1" indent="-285750">
              <a:buClr>
                <a:srgbClr val="0070C0"/>
              </a:buCl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cs typeface="Calibri" pitchFamily="34" charset="0"/>
              </a:rPr>
              <a:t>Renforcement des actions de communication, de sensibilisation et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de prévention 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solidFill>
                  <a:srgbClr val="006699"/>
                </a:solidFill>
              </a:rPr>
              <a:t>Pistes d’optimisation possibles du </a:t>
            </a:r>
            <a:r>
              <a:rPr lang="fr-FR" dirty="0" smtClean="0">
                <a:solidFill>
                  <a:srgbClr val="006699"/>
                </a:solidFill>
              </a:rPr>
              <a:t>service</a:t>
            </a:r>
            <a:endParaRPr lang="fr-FR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 de texte 8"/>
          <p:cNvSpPr txBox="1"/>
          <p:nvPr/>
        </p:nvSpPr>
        <p:spPr>
          <a:xfrm rot="21379398">
            <a:off x="71335" y="1026301"/>
            <a:ext cx="5929630" cy="5200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2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Bilan social</a:t>
            </a:r>
            <a:endParaRPr lang="fr-FR" dirty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60762" y="116632"/>
            <a:ext cx="7520940" cy="548640"/>
          </a:xfrm>
        </p:spPr>
        <p:txBody>
          <a:bodyPr vert="horz" anchor="b">
            <a:normAutofit/>
          </a:bodyPr>
          <a:lstStyle/>
          <a:p>
            <a:r>
              <a:rPr lang="fr-FR" sz="2700" dirty="0">
                <a:solidFill>
                  <a:srgbClr val="006699"/>
                </a:solidFill>
              </a:rPr>
              <a:t>Indicateurs techniques</a:t>
            </a:r>
          </a:p>
        </p:txBody>
      </p:sp>
      <p:pic>
        <p:nvPicPr>
          <p:cNvPr id="15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40793"/>
            <a:ext cx="7114158" cy="3816424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6067680"/>
            <a:ext cx="432048" cy="568063"/>
          </a:xfrm>
          <a:prstGeom prst="rect">
            <a:avLst/>
          </a:prstGeom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12262" y="5962056"/>
            <a:ext cx="8832834" cy="77931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66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Box 18"/>
          <p:cNvSpPr txBox="1"/>
          <p:nvPr/>
        </p:nvSpPr>
        <p:spPr>
          <a:xfrm>
            <a:off x="785597" y="6028545"/>
            <a:ext cx="76830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6699"/>
                </a:solidFill>
              </a:rPr>
              <a:t>48</a:t>
            </a:r>
            <a:r>
              <a:rPr lang="fr-FR" dirty="0"/>
              <a:t> Agents </a:t>
            </a:r>
            <a:r>
              <a:rPr lang="fr-FR" dirty="0" smtClean="0"/>
              <a:t>dont </a:t>
            </a:r>
            <a:r>
              <a:rPr lang="fr-FR" dirty="0"/>
              <a:t>21 </a:t>
            </a:r>
            <a:r>
              <a:rPr lang="fr-FR" dirty="0" smtClean="0"/>
              <a:t>mis </a:t>
            </a:r>
            <a:r>
              <a:rPr lang="fr-FR" dirty="0"/>
              <a:t>à disposition du SPIC OM. Les agents de la CCH concernent essentiellement les chauffeurs/éboueurs.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 de texte 8"/>
          <p:cNvSpPr txBox="1"/>
          <p:nvPr/>
        </p:nvSpPr>
        <p:spPr>
          <a:xfrm rot="21379398">
            <a:off x="190084" y="450236"/>
            <a:ext cx="5929630" cy="5200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2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Matériel et équipements</a:t>
            </a:r>
            <a:endParaRPr lang="fr-FR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21675" y="6028545"/>
            <a:ext cx="8832834" cy="77931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66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Box 18"/>
          <p:cNvSpPr txBox="1"/>
          <p:nvPr/>
        </p:nvSpPr>
        <p:spPr>
          <a:xfrm>
            <a:off x="899592" y="6218146"/>
            <a:ext cx="768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6699"/>
                </a:solidFill>
              </a:rPr>
              <a:t>Pas de connaissance et pas de suivi du parc de bacs et </a:t>
            </a:r>
            <a:r>
              <a:rPr lang="fr-FR" sz="2000" dirty="0" err="1" smtClean="0">
                <a:solidFill>
                  <a:srgbClr val="006699"/>
                </a:solidFill>
              </a:rPr>
              <a:t>bioseaux</a:t>
            </a:r>
            <a:endParaRPr lang="fr-FR" sz="2000" dirty="0">
              <a:solidFill>
                <a:srgbClr val="006699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5" y="6128763"/>
            <a:ext cx="68096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63" y="1340768"/>
            <a:ext cx="5297883" cy="20728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758" y="3678560"/>
            <a:ext cx="6492803" cy="208501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292080" y="1916832"/>
            <a:ext cx="3374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Obtention d’une subvention au titre du Contrat de Projet d’environ </a:t>
            </a:r>
            <a:r>
              <a:rPr lang="fr-FR" i="1" dirty="0" smtClean="0">
                <a:solidFill>
                  <a:srgbClr val="006699"/>
                </a:solidFill>
              </a:rPr>
              <a:t>226 </a:t>
            </a:r>
            <a:r>
              <a:rPr lang="fr-FR" i="1" dirty="0" err="1" smtClean="0">
                <a:solidFill>
                  <a:srgbClr val="006699"/>
                </a:solidFill>
              </a:rPr>
              <a:t>MFcp</a:t>
            </a:r>
            <a:r>
              <a:rPr lang="fr-FR" i="1" dirty="0" smtClean="0">
                <a:solidFill>
                  <a:srgbClr val="006699"/>
                </a:solidFill>
              </a:rPr>
              <a:t> </a:t>
            </a:r>
            <a:r>
              <a:rPr lang="fr-FR" i="1" dirty="0" smtClean="0"/>
              <a:t>pour l’acquisition de véhicules et de bacs et </a:t>
            </a:r>
            <a:r>
              <a:rPr lang="fr-FR" i="1" dirty="0" err="1" smtClean="0"/>
              <a:t>bioseaux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234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 de texte 8"/>
          <p:cNvSpPr txBox="1"/>
          <p:nvPr/>
        </p:nvSpPr>
        <p:spPr>
          <a:xfrm rot="21379398">
            <a:off x="118077" y="558909"/>
            <a:ext cx="5929630" cy="5200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2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Tonnages de déchets collectés</a:t>
            </a:r>
          </a:p>
        </p:txBody>
      </p:sp>
      <p:sp>
        <p:nvSpPr>
          <p:cNvPr id="16" name="Zone de texte 28"/>
          <p:cNvSpPr txBox="1"/>
          <p:nvPr/>
        </p:nvSpPr>
        <p:spPr>
          <a:xfrm>
            <a:off x="5185181" y="3882633"/>
            <a:ext cx="3851315" cy="33845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2E74B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14 407 T</a:t>
            </a:r>
            <a:r>
              <a:rPr lang="fr-FR" dirty="0" smtClean="0">
                <a:solidFill>
                  <a:srgbClr val="2E74B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7671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déchets sur </a:t>
            </a:r>
            <a:r>
              <a:rPr lang="fr-FR" sz="1600" dirty="0" smtClean="0">
                <a:solidFill>
                  <a:srgbClr val="7671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CCH en 2017 </a:t>
            </a:r>
            <a:r>
              <a:rPr lang="fr-FR" sz="1600" i="1" dirty="0" smtClean="0">
                <a:solidFill>
                  <a:srgbClr val="7671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estimations selon ratios du PGD</a:t>
            </a:r>
            <a:endParaRPr lang="fr-FR" sz="12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08066"/>
            <a:ext cx="3203243" cy="968776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21961" t="1626" r="11446" b="1626"/>
          <a:stretch/>
        </p:blipFill>
        <p:spPr>
          <a:xfrm>
            <a:off x="134374" y="1504966"/>
            <a:ext cx="5050807" cy="4253311"/>
          </a:xfrm>
          <a:prstGeom prst="rect">
            <a:avLst/>
          </a:prstGeom>
        </p:spPr>
      </p:pic>
      <p:sp>
        <p:nvSpPr>
          <p:cNvPr id="14" name="Zone de texte 15389"/>
          <p:cNvSpPr txBox="1"/>
          <p:nvPr/>
        </p:nvSpPr>
        <p:spPr>
          <a:xfrm>
            <a:off x="1475656" y="3140968"/>
            <a:ext cx="1512168" cy="10801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Répartition des déchets ménagers par flux en 2017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2476" y="5661248"/>
            <a:ext cx="8971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taux de captage </a:t>
            </a:r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de 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l’ordre de 16% du </a:t>
            </a:r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gisement potentiel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résultat faible 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en comparaison </a:t>
            </a:r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du 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nombre de PAV positionnés </a:t>
            </a:r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et 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à l’obligation d’utiliser un sac transparent pour les OM sur </a:t>
            </a:r>
            <a:r>
              <a:rPr lang="fr-FR" i="1" dirty="0" err="1">
                <a:solidFill>
                  <a:srgbClr val="006699"/>
                </a:solidFill>
                <a:sym typeface="Wingdings" pitchFamily="2" charset="2"/>
              </a:rPr>
              <a:t>Taputapuatea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 et </a:t>
            </a:r>
            <a:r>
              <a:rPr lang="fr-FR" i="1" dirty="0" err="1" smtClean="0">
                <a:solidFill>
                  <a:srgbClr val="006699"/>
                </a:solidFill>
                <a:sym typeface="Wingdings" pitchFamily="2" charset="2"/>
              </a:rPr>
              <a:t>Tumaraa</a:t>
            </a:r>
            <a:endParaRPr lang="fr-FR" i="1" dirty="0" smtClean="0">
              <a:solidFill>
                <a:srgbClr val="006699"/>
              </a:solidFill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Attention au tri des recyclables sur Tahaa</a:t>
            </a:r>
            <a:endParaRPr lang="fr-FR" i="1" dirty="0">
              <a:solidFill>
                <a:srgbClr val="006699"/>
              </a:solidFill>
            </a:endParaRPr>
          </a:p>
        </p:txBody>
      </p:sp>
      <p:sp>
        <p:nvSpPr>
          <p:cNvPr id="26" name="Zone de texte 26"/>
          <p:cNvSpPr txBox="1"/>
          <p:nvPr/>
        </p:nvSpPr>
        <p:spPr>
          <a:xfrm rot="21379398">
            <a:off x="190482" y="537559"/>
            <a:ext cx="5543924" cy="5200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2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Recyclables </a:t>
            </a:r>
            <a:r>
              <a:rPr lang="fr-FR" dirty="0" smtClean="0"/>
              <a:t>collectés en PAV et PAP </a:t>
            </a:r>
            <a:r>
              <a:rPr lang="fr-FR" dirty="0"/>
              <a:t> </a:t>
            </a:r>
          </a:p>
        </p:txBody>
      </p:sp>
      <p:pic>
        <p:nvPicPr>
          <p:cNvPr id="28" name="Image 153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484120" cy="8763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647408" y="129794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Seules </a:t>
            </a:r>
            <a:r>
              <a:rPr lang="fr-FR" dirty="0" err="1"/>
              <a:t>Maupiti</a:t>
            </a:r>
            <a:r>
              <a:rPr lang="fr-FR" dirty="0"/>
              <a:t> et Tahaa réalisent une collecte mixte des recyclables : PAV et Porte-à-porte.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08" y="2057553"/>
            <a:ext cx="5707878" cy="3361782"/>
          </a:xfrm>
          <a:prstGeom prst="rect">
            <a:avLst/>
          </a:prstGeom>
        </p:spPr>
      </p:pic>
      <p:sp>
        <p:nvSpPr>
          <p:cNvPr id="11" name="Zone de texte 15410"/>
          <p:cNvSpPr txBox="1"/>
          <p:nvPr/>
        </p:nvSpPr>
        <p:spPr>
          <a:xfrm>
            <a:off x="6355286" y="3501008"/>
            <a:ext cx="2681210" cy="80952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96,78t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recyclables envoyés à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Fenua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</a:t>
            </a:r>
          </a:p>
        </p:txBody>
      </p:sp>
      <p:sp>
        <p:nvSpPr>
          <p:cNvPr id="4" name="Ellipse 3"/>
          <p:cNvSpPr/>
          <p:nvPr/>
        </p:nvSpPr>
        <p:spPr>
          <a:xfrm>
            <a:off x="510426" y="3621038"/>
            <a:ext cx="1802815" cy="1944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 de texte 26"/>
          <p:cNvSpPr txBox="1"/>
          <p:nvPr/>
        </p:nvSpPr>
        <p:spPr>
          <a:xfrm rot="21379398">
            <a:off x="190482" y="537559"/>
            <a:ext cx="5543924" cy="5200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2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Verre collecté en PAP </a:t>
            </a:r>
            <a:r>
              <a:rPr lang="fr-FR" dirty="0"/>
              <a:t> </a:t>
            </a:r>
          </a:p>
        </p:txBody>
      </p:sp>
      <p:sp>
        <p:nvSpPr>
          <p:cNvPr id="11" name="Zone de texte 15410"/>
          <p:cNvSpPr txBox="1"/>
          <p:nvPr/>
        </p:nvSpPr>
        <p:spPr>
          <a:xfrm>
            <a:off x="231128" y="1802934"/>
            <a:ext cx="7941271" cy="76197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just">
              <a:lnSpc>
                <a:spcPct val="107000"/>
              </a:lnSpc>
              <a:spcAft>
                <a:spcPts val="800"/>
              </a:spcAft>
              <a:defRPr b="1">
                <a:solidFill>
                  <a:srgbClr val="2E74B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Estimation</a:t>
            </a:r>
            <a:r>
              <a:rPr lang="fr-FR" dirty="0"/>
              <a:t> 333t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de verre collecté en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2017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broyé et stocké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5718747" cy="2232248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31129" y="2780928"/>
            <a:ext cx="546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Plusieurs options de valorisation :</a:t>
            </a:r>
            <a:endParaRPr lang="fr-FR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92" r="11415"/>
          <a:stretch/>
        </p:blipFill>
        <p:spPr>
          <a:xfrm>
            <a:off x="6012160" y="188639"/>
            <a:ext cx="504056" cy="11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 de texte 53"/>
          <p:cNvSpPr txBox="1"/>
          <p:nvPr/>
        </p:nvSpPr>
        <p:spPr>
          <a:xfrm rot="21379398">
            <a:off x="220740" y="905492"/>
            <a:ext cx="3931659" cy="5200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2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DMS collecté en PAV</a:t>
            </a:r>
            <a:endParaRPr lang="fr-FR" dirty="0"/>
          </a:p>
          <a:p>
            <a:r>
              <a:rPr lang="fr-FR" dirty="0"/>
              <a:t> </a:t>
            </a:r>
          </a:p>
        </p:txBody>
      </p:sp>
      <p:sp>
        <p:nvSpPr>
          <p:cNvPr id="27" name="ZoneTexte 5"/>
          <p:cNvSpPr txBox="1"/>
          <p:nvPr/>
        </p:nvSpPr>
        <p:spPr>
          <a:xfrm>
            <a:off x="107504" y="5882264"/>
            <a:ext cx="8634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Essentiellement des batteries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Collecte des DMS en bord de route à proximité des PAV recyclables – pas de contenant adapté</a:t>
            </a:r>
            <a:endParaRPr lang="fr-FR" i="1" dirty="0">
              <a:solidFill>
                <a:srgbClr val="006699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89494"/>
            <a:ext cx="1666875" cy="9048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724128" y="980858"/>
            <a:ext cx="219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Compétence Pays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86" y="1770466"/>
            <a:ext cx="6708586" cy="3892415"/>
          </a:xfrm>
          <a:prstGeom prst="rect">
            <a:avLst/>
          </a:prstGeom>
        </p:spPr>
      </p:pic>
      <p:sp>
        <p:nvSpPr>
          <p:cNvPr id="12" name="Zone de texte 15410"/>
          <p:cNvSpPr txBox="1"/>
          <p:nvPr/>
        </p:nvSpPr>
        <p:spPr>
          <a:xfrm>
            <a:off x="7020272" y="3501008"/>
            <a:ext cx="1889122" cy="80952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44,97t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DMS envoyés à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Fenua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</a:t>
            </a:r>
            <a:endParaRPr lang="fr-FR" b="1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 de texte 231"/>
          <p:cNvSpPr txBox="1"/>
          <p:nvPr/>
        </p:nvSpPr>
        <p:spPr>
          <a:xfrm rot="21379398">
            <a:off x="48927" y="686287"/>
            <a:ext cx="3152140" cy="5200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2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 err="1" smtClean="0"/>
              <a:t>Biodéchets</a:t>
            </a:r>
            <a:endParaRPr lang="fr-FR" dirty="0"/>
          </a:p>
          <a:p>
            <a:r>
              <a:rPr lang="fr-FR" dirty="0"/>
              <a:t> </a:t>
            </a:r>
          </a:p>
        </p:txBody>
      </p:sp>
      <p:sp>
        <p:nvSpPr>
          <p:cNvPr id="40" name="ZoneTexte 5"/>
          <p:cNvSpPr txBox="1"/>
          <p:nvPr/>
        </p:nvSpPr>
        <p:spPr>
          <a:xfrm>
            <a:off x="180508" y="6021288"/>
            <a:ext cx="863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Potentiel 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de valorisation organique des OMR </a:t>
            </a:r>
            <a:r>
              <a:rPr lang="fr-FR" i="1" dirty="0" smtClean="0">
                <a:solidFill>
                  <a:srgbClr val="006699"/>
                </a:solidFill>
                <a:sym typeface="Wingdings" pitchFamily="2" charset="2"/>
              </a:rPr>
              <a:t>évalué 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à 40% sur la CCH (</a:t>
            </a:r>
            <a:r>
              <a:rPr lang="fr-FR" i="1" dirty="0" err="1">
                <a:solidFill>
                  <a:srgbClr val="006699"/>
                </a:solidFill>
                <a:sym typeface="Wingdings" pitchFamily="2" charset="2"/>
              </a:rPr>
              <a:t>biodéchets</a:t>
            </a:r>
            <a:r>
              <a:rPr lang="fr-FR" i="1" dirty="0">
                <a:solidFill>
                  <a:srgbClr val="006699"/>
                </a:solidFill>
                <a:sym typeface="Wingdings" pitchFamily="2" charset="2"/>
              </a:rPr>
              <a:t>, papiers-cartons), </a:t>
            </a:r>
            <a:endParaRPr lang="fr-FR" i="1" dirty="0">
              <a:solidFill>
                <a:srgbClr val="006699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298598"/>
            <a:ext cx="2731245" cy="2328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2564904"/>
            <a:ext cx="5112568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dirty="0" smtClean="0"/>
              <a:t>Collecte </a:t>
            </a:r>
            <a:r>
              <a:rPr lang="fr-FR" dirty="0"/>
              <a:t>sélective des </a:t>
            </a:r>
            <a:r>
              <a:rPr lang="fr-FR" dirty="0" err="1" smtClean="0"/>
              <a:t>biodéchets</a:t>
            </a:r>
            <a:r>
              <a:rPr lang="fr-FR" dirty="0" smtClean="0"/>
              <a:t> </a:t>
            </a:r>
            <a:r>
              <a:rPr lang="fr-FR" dirty="0"/>
              <a:t>en porte à porte </a:t>
            </a:r>
            <a:r>
              <a:rPr lang="fr-FR" dirty="0" smtClean="0"/>
              <a:t>sur </a:t>
            </a:r>
            <a:r>
              <a:rPr lang="fr-FR" dirty="0" err="1"/>
              <a:t>Tevaitoa</a:t>
            </a:r>
            <a:r>
              <a:rPr lang="fr-FR" dirty="0"/>
              <a:t>, </a:t>
            </a:r>
            <a:r>
              <a:rPr lang="fr-FR" dirty="0" err="1"/>
              <a:t>Avera</a:t>
            </a:r>
            <a:r>
              <a:rPr lang="fr-FR" dirty="0"/>
              <a:t> et </a:t>
            </a:r>
            <a:r>
              <a:rPr lang="fr-FR" dirty="0" err="1"/>
              <a:t>Faaroa</a:t>
            </a:r>
            <a:r>
              <a:rPr lang="fr-FR" dirty="0"/>
              <a:t> </a:t>
            </a:r>
            <a:r>
              <a:rPr lang="fr-FR" dirty="0" smtClean="0"/>
              <a:t>1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1 fois par semaine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C00000"/>
                </a:solidFill>
              </a:rPr>
              <a:t>Pas de suivi du nombre ni de l’identité des usagers bénéficiant d’un </a:t>
            </a:r>
            <a:r>
              <a:rPr lang="fr-FR" dirty="0" err="1" smtClean="0">
                <a:solidFill>
                  <a:srgbClr val="C00000"/>
                </a:solidFill>
              </a:rPr>
              <a:t>bioseau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pas de possibilité d’estimation des tonnages de </a:t>
            </a:r>
            <a:r>
              <a:rPr lang="fr-FR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biodéchets</a:t>
            </a:r>
            <a:r>
              <a:rPr lang="fr-FR" dirty="0" smtClean="0">
                <a:solidFill>
                  <a:srgbClr val="C00000"/>
                </a:solidFill>
                <a:sym typeface="Wingdings" panose="05000000000000000000" pitchFamily="2" charset="2"/>
              </a:rPr>
              <a:t> collectés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82" b="76285" l="8432" r="95257">
                        <a14:foregroundMark x1="29908" y1="22003" x2="30567" y2="25428"/>
                        <a14:foregroundMark x1="20158" y1="30435" x2="21739" y2="33992"/>
                        <a14:foregroundMark x1="75889" y1="24638" x2="66271" y2="30698"/>
                        <a14:foregroundMark x1="66403" y1="34519" x2="66403" y2="34519"/>
                        <a14:foregroundMark x1="17918" y1="47299" x2="19895" y2="58103"/>
                        <a14:foregroundMark x1="11989" y1="45455" x2="31225" y2="43610"/>
                        <a14:foregroundMark x1="33465" y1="40053" x2="21080" y2="63373"/>
                        <a14:foregroundMark x1="16469" y1="51515" x2="18050" y2="64427"/>
                        <a14:foregroundMark x1="20158" y1="50725" x2="20158" y2="51383"/>
                        <a14:foregroundMark x1="28722" y1="53360" x2="27668" y2="64163"/>
                        <a14:foregroundMark x1="33465" y1="52306" x2="29513" y2="64954"/>
                        <a14:foregroundMark x1="26219" y1="47826" x2="24374" y2="65481"/>
                        <a14:foregroundMark x1="32279" y1="61528" x2="32279" y2="61528"/>
                        <a14:foregroundMark x1="16469" y1="59816" x2="16469" y2="59816"/>
                        <a14:foregroundMark x1="51779" y1="45191" x2="49802" y2="54018"/>
                        <a14:foregroundMark x1="55204" y1="47036" x2="62978" y2="64032"/>
                        <a14:foregroundMark x1="71805" y1="45850" x2="50725" y2="56390"/>
                        <a14:foregroundMark x1="69170" y1="53887" x2="56258" y2="60343"/>
                        <a14:foregroundMark x1="74704" y1="49275" x2="65481" y2="66403"/>
                        <a14:foregroundMark x1="79315" y1="60343" x2="79315" y2="60343"/>
                        <a14:foregroundMark x1="88933" y1="50856" x2="88933" y2="50856"/>
                        <a14:foregroundMark x1="72859" y1="39921" x2="74045" y2="43478"/>
                        <a14:foregroundMark x1="89723" y1="45718" x2="85771" y2="60870"/>
                        <a14:foregroundMark x1="90119" y1="57181" x2="88011" y2="61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8500" r="4851" b="27950"/>
          <a:stretch/>
        </p:blipFill>
        <p:spPr>
          <a:xfrm>
            <a:off x="3779912" y="256583"/>
            <a:ext cx="2232248" cy="13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2780</TotalTime>
  <Words>1888</Words>
  <Application>Microsoft Office PowerPoint</Application>
  <PresentationFormat>Affichage à l'écran (4:3)</PresentationFormat>
  <Paragraphs>212</Paragraphs>
  <Slides>25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Oriel</vt:lpstr>
      <vt:lpstr>Présentation PowerPoint</vt:lpstr>
      <vt:lpstr>Indicateurs</vt:lpstr>
      <vt:lpstr>Indicateurs techniques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Indicateurs financiers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Projets 2018 de la CCH </vt:lpstr>
      <vt:lpstr>Pistes d’optimisation possibles du service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d’élimination des déchets ménagers et assimilés</dc:title>
  <dc:creator>speed</dc:creator>
  <cp:lastModifiedBy>Havai</cp:lastModifiedBy>
  <cp:revision>256</cp:revision>
  <dcterms:created xsi:type="dcterms:W3CDTF">2014-06-04T21:12:37Z</dcterms:created>
  <dcterms:modified xsi:type="dcterms:W3CDTF">2018-08-24T22:08:11Z</dcterms:modified>
</cp:coreProperties>
</file>